
<file path=[Content_Types].xml><?xml version="1.0" encoding="utf-8"?>
<Types xmlns="http://schemas.openxmlformats.org/package/2006/content-types">
  <Default Extension="bin" ContentType="image/unknown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4" r:id="rId1"/>
    <p:sldMasterId id="2147483711" r:id="rId2"/>
    <p:sldMasterId id="2147483728" r:id="rId3"/>
  </p:sldMasterIdLst>
  <p:notesMasterIdLst>
    <p:notesMasterId r:id="rId39"/>
  </p:notesMasterIdLst>
  <p:sldIdLst>
    <p:sldId id="256" r:id="rId4"/>
    <p:sldId id="281" r:id="rId5"/>
    <p:sldId id="278" r:id="rId6"/>
    <p:sldId id="257" r:id="rId7"/>
    <p:sldId id="304" r:id="rId8"/>
    <p:sldId id="258" r:id="rId9"/>
    <p:sldId id="289" r:id="rId10"/>
    <p:sldId id="305" r:id="rId11"/>
    <p:sldId id="284" r:id="rId12"/>
    <p:sldId id="266" r:id="rId13"/>
    <p:sldId id="260" r:id="rId14"/>
    <p:sldId id="294" r:id="rId15"/>
    <p:sldId id="293" r:id="rId16"/>
    <p:sldId id="261" r:id="rId17"/>
    <p:sldId id="291" r:id="rId18"/>
    <p:sldId id="286" r:id="rId19"/>
    <p:sldId id="288" r:id="rId20"/>
    <p:sldId id="285" r:id="rId21"/>
    <p:sldId id="269" r:id="rId22"/>
    <p:sldId id="267" r:id="rId23"/>
    <p:sldId id="295" r:id="rId24"/>
    <p:sldId id="296" r:id="rId25"/>
    <p:sldId id="297" r:id="rId26"/>
    <p:sldId id="298" r:id="rId27"/>
    <p:sldId id="299" r:id="rId28"/>
    <p:sldId id="265" r:id="rId29"/>
    <p:sldId id="268" r:id="rId30"/>
    <p:sldId id="300" r:id="rId31"/>
    <p:sldId id="303" r:id="rId32"/>
    <p:sldId id="301" r:id="rId33"/>
    <p:sldId id="302" r:id="rId34"/>
    <p:sldId id="273" r:id="rId35"/>
    <p:sldId id="276" r:id="rId36"/>
    <p:sldId id="279" r:id="rId37"/>
    <p:sldId id="280" r:id="rId3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account" initials="Ma" lastIdx="3" clrIdx="0">
    <p:extLst>
      <p:ext uri="{19B8F6BF-5375-455C-9EA6-DF929625EA0E}">
        <p15:presenceInfo xmlns:p15="http://schemas.microsoft.com/office/powerpoint/2012/main" userId="5a5193da9dc50c5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657" autoAdjust="0"/>
    <p:restoredTop sz="94718"/>
  </p:normalViewPr>
  <p:slideViewPr>
    <p:cSldViewPr snapToGrid="0">
      <p:cViewPr varScale="1">
        <p:scale>
          <a:sx n="117" d="100"/>
          <a:sy n="117" d="100"/>
        </p:scale>
        <p:origin x="52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viewProps" Target="view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commentAuthors" Target="commentAuthor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theme" Target="theme/theme1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E76E185-24CD-431B-9E71-A60A1FBADC16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85896CE7-8F94-4C77-8B14-3F8F47D3B57A}">
      <dgm:prSet phldrT="[文本]"/>
      <dgm:spPr/>
      <dgm:t>
        <a:bodyPr/>
        <a:lstStyle/>
        <a:p>
          <a:r>
            <a:rPr lang="en-US" altLang="zh-CN" dirty="0"/>
            <a:t>Data Collection</a:t>
          </a:r>
          <a:endParaRPr lang="zh-CN" altLang="en-US" dirty="0"/>
        </a:p>
      </dgm:t>
    </dgm:pt>
    <dgm:pt modelId="{3426DA69-FBD4-47BA-A514-EA073591E515}" type="parTrans" cxnId="{1FDA0C5B-4BB1-4E3E-8682-51DCF7A68CFE}">
      <dgm:prSet/>
      <dgm:spPr/>
      <dgm:t>
        <a:bodyPr/>
        <a:lstStyle/>
        <a:p>
          <a:endParaRPr lang="zh-CN" altLang="en-US"/>
        </a:p>
      </dgm:t>
    </dgm:pt>
    <dgm:pt modelId="{F0DD5A53-13F7-4AE8-8987-BAE33A21FAB2}" type="sibTrans" cxnId="{1FDA0C5B-4BB1-4E3E-8682-51DCF7A68CFE}">
      <dgm:prSet/>
      <dgm:spPr/>
      <dgm:t>
        <a:bodyPr/>
        <a:lstStyle/>
        <a:p>
          <a:endParaRPr lang="zh-CN" altLang="en-US"/>
        </a:p>
      </dgm:t>
    </dgm:pt>
    <dgm:pt modelId="{9DF19F9A-590B-43B9-8A86-7D991DB28E83}">
      <dgm:prSet phldrT="[文本]"/>
      <dgm:spPr/>
      <dgm:t>
        <a:bodyPr/>
        <a:lstStyle/>
        <a:p>
          <a:r>
            <a:rPr lang="en-US" altLang="en-US" dirty="0"/>
            <a:t>Data Formatting </a:t>
          </a:r>
          <a:endParaRPr lang="zh-CN" altLang="en-US" dirty="0"/>
        </a:p>
      </dgm:t>
    </dgm:pt>
    <dgm:pt modelId="{3387A856-4F38-4365-AC52-AEBE8C7F9717}" type="parTrans" cxnId="{D3A77464-087E-411F-AC23-8AB0C1CF6693}">
      <dgm:prSet/>
      <dgm:spPr/>
      <dgm:t>
        <a:bodyPr/>
        <a:lstStyle/>
        <a:p>
          <a:endParaRPr lang="zh-CN" altLang="en-US"/>
        </a:p>
      </dgm:t>
    </dgm:pt>
    <dgm:pt modelId="{8BBD6B33-B6E3-4DA2-9608-9E1EA6C4AFF2}" type="sibTrans" cxnId="{D3A77464-087E-411F-AC23-8AB0C1CF6693}">
      <dgm:prSet/>
      <dgm:spPr/>
      <dgm:t>
        <a:bodyPr/>
        <a:lstStyle/>
        <a:p>
          <a:endParaRPr lang="zh-CN" altLang="en-US"/>
        </a:p>
      </dgm:t>
    </dgm:pt>
    <dgm:pt modelId="{83B07AA0-FFDF-4DC8-B4BE-15A2D43A0E20}">
      <dgm:prSet phldrT="[文本]"/>
      <dgm:spPr/>
      <dgm:t>
        <a:bodyPr/>
        <a:lstStyle/>
        <a:p>
          <a:r>
            <a:rPr lang="en-US" altLang="zh-CN" dirty="0"/>
            <a:t>Data Analysis</a:t>
          </a:r>
          <a:endParaRPr lang="zh-CN" altLang="en-US" dirty="0"/>
        </a:p>
      </dgm:t>
    </dgm:pt>
    <dgm:pt modelId="{25CDF9CA-0055-4AC0-8DE2-D3C3790A1DC6}" type="parTrans" cxnId="{9751F9A2-C899-4558-B4CF-6F5659ABC8DD}">
      <dgm:prSet/>
      <dgm:spPr/>
      <dgm:t>
        <a:bodyPr/>
        <a:lstStyle/>
        <a:p>
          <a:endParaRPr lang="zh-CN" altLang="en-US"/>
        </a:p>
      </dgm:t>
    </dgm:pt>
    <dgm:pt modelId="{E37E4C92-90D0-4A61-A7AD-1F837F4E6061}" type="sibTrans" cxnId="{9751F9A2-C899-4558-B4CF-6F5659ABC8DD}">
      <dgm:prSet/>
      <dgm:spPr/>
      <dgm:t>
        <a:bodyPr/>
        <a:lstStyle/>
        <a:p>
          <a:endParaRPr lang="zh-CN" altLang="en-US"/>
        </a:p>
      </dgm:t>
    </dgm:pt>
    <dgm:pt modelId="{11B09F6E-44D0-4D41-8336-083409E44BD4}" type="pres">
      <dgm:prSet presAssocID="{9E76E185-24CD-431B-9E71-A60A1FBADC16}" presName="Name0" presStyleCnt="0">
        <dgm:presLayoutVars>
          <dgm:dir/>
          <dgm:resizeHandles val="exact"/>
        </dgm:presLayoutVars>
      </dgm:prSet>
      <dgm:spPr/>
    </dgm:pt>
    <dgm:pt modelId="{F257ACB7-8F9F-4B3C-AF6F-4DF538C46EDE}" type="pres">
      <dgm:prSet presAssocID="{85896CE7-8F94-4C77-8B14-3F8F47D3B57A}" presName="node" presStyleLbl="node1" presStyleIdx="0" presStyleCnt="3" custLinFactNeighborX="2874" custLinFactNeighborY="0">
        <dgm:presLayoutVars>
          <dgm:bulletEnabled val="1"/>
        </dgm:presLayoutVars>
      </dgm:prSet>
      <dgm:spPr/>
    </dgm:pt>
    <dgm:pt modelId="{51602096-4453-4035-9CA9-130B153BE568}" type="pres">
      <dgm:prSet presAssocID="{F0DD5A53-13F7-4AE8-8987-BAE33A21FAB2}" presName="sibTrans" presStyleLbl="sibTrans2D1" presStyleIdx="0" presStyleCnt="2"/>
      <dgm:spPr/>
    </dgm:pt>
    <dgm:pt modelId="{2C462C65-9D92-4EB4-9E2F-6E92FD41DF41}" type="pres">
      <dgm:prSet presAssocID="{F0DD5A53-13F7-4AE8-8987-BAE33A21FAB2}" presName="connectorText" presStyleLbl="sibTrans2D1" presStyleIdx="0" presStyleCnt="2"/>
      <dgm:spPr/>
    </dgm:pt>
    <dgm:pt modelId="{2187D7C0-771D-47A2-B377-3A696B8F810D}" type="pres">
      <dgm:prSet presAssocID="{9DF19F9A-590B-43B9-8A86-7D991DB28E83}" presName="node" presStyleLbl="node1" presStyleIdx="1" presStyleCnt="3" custScaleX="99541" custScaleY="89972">
        <dgm:presLayoutVars>
          <dgm:bulletEnabled val="1"/>
        </dgm:presLayoutVars>
      </dgm:prSet>
      <dgm:spPr/>
    </dgm:pt>
    <dgm:pt modelId="{07DD45C2-59C7-4120-A220-15CEE7CB20BC}" type="pres">
      <dgm:prSet presAssocID="{8BBD6B33-B6E3-4DA2-9608-9E1EA6C4AFF2}" presName="sibTrans" presStyleLbl="sibTrans2D1" presStyleIdx="1" presStyleCnt="2"/>
      <dgm:spPr/>
    </dgm:pt>
    <dgm:pt modelId="{6C3BF04A-6B51-4077-9053-0758C5B544E6}" type="pres">
      <dgm:prSet presAssocID="{8BBD6B33-B6E3-4DA2-9608-9E1EA6C4AFF2}" presName="connectorText" presStyleLbl="sibTrans2D1" presStyleIdx="1" presStyleCnt="2"/>
      <dgm:spPr/>
    </dgm:pt>
    <dgm:pt modelId="{2C705F84-D75C-4ABB-B64B-4E987A610B19}" type="pres">
      <dgm:prSet presAssocID="{83B07AA0-FFDF-4DC8-B4BE-15A2D43A0E20}" presName="node" presStyleLbl="node1" presStyleIdx="2" presStyleCnt="3">
        <dgm:presLayoutVars>
          <dgm:bulletEnabled val="1"/>
        </dgm:presLayoutVars>
      </dgm:prSet>
      <dgm:spPr/>
    </dgm:pt>
  </dgm:ptLst>
  <dgm:cxnLst>
    <dgm:cxn modelId="{D733321F-B4F0-43ED-9283-40C5C00251E5}" type="presOf" srcId="{83B07AA0-FFDF-4DC8-B4BE-15A2D43A0E20}" destId="{2C705F84-D75C-4ABB-B64B-4E987A610B19}" srcOrd="0" destOrd="0" presId="urn:microsoft.com/office/officeart/2005/8/layout/process1"/>
    <dgm:cxn modelId="{DF133232-CCCB-429C-B8EC-AE72B1926BAD}" type="presOf" srcId="{F0DD5A53-13F7-4AE8-8987-BAE33A21FAB2}" destId="{51602096-4453-4035-9CA9-130B153BE568}" srcOrd="0" destOrd="0" presId="urn:microsoft.com/office/officeart/2005/8/layout/process1"/>
    <dgm:cxn modelId="{C5DB3C46-FD7B-4293-8E9D-354461BD3F19}" type="presOf" srcId="{8BBD6B33-B6E3-4DA2-9608-9E1EA6C4AFF2}" destId="{07DD45C2-59C7-4120-A220-15CEE7CB20BC}" srcOrd="0" destOrd="0" presId="urn:microsoft.com/office/officeart/2005/8/layout/process1"/>
    <dgm:cxn modelId="{1FDA0C5B-4BB1-4E3E-8682-51DCF7A68CFE}" srcId="{9E76E185-24CD-431B-9E71-A60A1FBADC16}" destId="{85896CE7-8F94-4C77-8B14-3F8F47D3B57A}" srcOrd="0" destOrd="0" parTransId="{3426DA69-FBD4-47BA-A514-EA073591E515}" sibTransId="{F0DD5A53-13F7-4AE8-8987-BAE33A21FAB2}"/>
    <dgm:cxn modelId="{D3A77464-087E-411F-AC23-8AB0C1CF6693}" srcId="{9E76E185-24CD-431B-9E71-A60A1FBADC16}" destId="{9DF19F9A-590B-43B9-8A86-7D991DB28E83}" srcOrd="1" destOrd="0" parTransId="{3387A856-4F38-4365-AC52-AEBE8C7F9717}" sibTransId="{8BBD6B33-B6E3-4DA2-9608-9E1EA6C4AFF2}"/>
    <dgm:cxn modelId="{FB1CA19B-8BDE-4D28-AF49-1EA177826880}" type="presOf" srcId="{85896CE7-8F94-4C77-8B14-3F8F47D3B57A}" destId="{F257ACB7-8F9F-4B3C-AF6F-4DF538C46EDE}" srcOrd="0" destOrd="0" presId="urn:microsoft.com/office/officeart/2005/8/layout/process1"/>
    <dgm:cxn modelId="{0004EEA0-6EA5-49D1-8CA7-0300CC929D47}" type="presOf" srcId="{9E76E185-24CD-431B-9E71-A60A1FBADC16}" destId="{11B09F6E-44D0-4D41-8336-083409E44BD4}" srcOrd="0" destOrd="0" presId="urn:microsoft.com/office/officeart/2005/8/layout/process1"/>
    <dgm:cxn modelId="{9751F9A2-C899-4558-B4CF-6F5659ABC8DD}" srcId="{9E76E185-24CD-431B-9E71-A60A1FBADC16}" destId="{83B07AA0-FFDF-4DC8-B4BE-15A2D43A0E20}" srcOrd="2" destOrd="0" parTransId="{25CDF9CA-0055-4AC0-8DE2-D3C3790A1DC6}" sibTransId="{E37E4C92-90D0-4A61-A7AD-1F837F4E6061}"/>
    <dgm:cxn modelId="{C19D06E0-A556-4F40-867A-68D42737966C}" type="presOf" srcId="{9DF19F9A-590B-43B9-8A86-7D991DB28E83}" destId="{2187D7C0-771D-47A2-B377-3A696B8F810D}" srcOrd="0" destOrd="0" presId="urn:microsoft.com/office/officeart/2005/8/layout/process1"/>
    <dgm:cxn modelId="{3110E1F0-07B4-4B77-AD99-849154A4DEC9}" type="presOf" srcId="{F0DD5A53-13F7-4AE8-8987-BAE33A21FAB2}" destId="{2C462C65-9D92-4EB4-9E2F-6E92FD41DF41}" srcOrd="1" destOrd="0" presId="urn:microsoft.com/office/officeart/2005/8/layout/process1"/>
    <dgm:cxn modelId="{977086F8-8F19-43EF-8C90-03827ACA3A32}" type="presOf" srcId="{8BBD6B33-B6E3-4DA2-9608-9E1EA6C4AFF2}" destId="{6C3BF04A-6B51-4077-9053-0758C5B544E6}" srcOrd="1" destOrd="0" presId="urn:microsoft.com/office/officeart/2005/8/layout/process1"/>
    <dgm:cxn modelId="{D2280990-24B9-4B0E-8608-9AA2B9CC7150}" type="presParOf" srcId="{11B09F6E-44D0-4D41-8336-083409E44BD4}" destId="{F257ACB7-8F9F-4B3C-AF6F-4DF538C46EDE}" srcOrd="0" destOrd="0" presId="urn:microsoft.com/office/officeart/2005/8/layout/process1"/>
    <dgm:cxn modelId="{F6CE3B58-4FFD-4ECE-9B6A-FFBE7CDBBD5C}" type="presParOf" srcId="{11B09F6E-44D0-4D41-8336-083409E44BD4}" destId="{51602096-4453-4035-9CA9-130B153BE568}" srcOrd="1" destOrd="0" presId="urn:microsoft.com/office/officeart/2005/8/layout/process1"/>
    <dgm:cxn modelId="{2E092557-1C37-4C2D-9E60-267B3C726328}" type="presParOf" srcId="{51602096-4453-4035-9CA9-130B153BE568}" destId="{2C462C65-9D92-4EB4-9E2F-6E92FD41DF41}" srcOrd="0" destOrd="0" presId="urn:microsoft.com/office/officeart/2005/8/layout/process1"/>
    <dgm:cxn modelId="{8F7DB846-B8A3-415B-9788-2A3DE1388297}" type="presParOf" srcId="{11B09F6E-44D0-4D41-8336-083409E44BD4}" destId="{2187D7C0-771D-47A2-B377-3A696B8F810D}" srcOrd="2" destOrd="0" presId="urn:microsoft.com/office/officeart/2005/8/layout/process1"/>
    <dgm:cxn modelId="{1202AFAC-679A-4836-B1B6-B6FDFEDD066E}" type="presParOf" srcId="{11B09F6E-44D0-4D41-8336-083409E44BD4}" destId="{07DD45C2-59C7-4120-A220-15CEE7CB20BC}" srcOrd="3" destOrd="0" presId="urn:microsoft.com/office/officeart/2005/8/layout/process1"/>
    <dgm:cxn modelId="{6D7A31E7-7CC9-47F3-9450-F2811CC84A32}" type="presParOf" srcId="{07DD45C2-59C7-4120-A220-15CEE7CB20BC}" destId="{6C3BF04A-6B51-4077-9053-0758C5B544E6}" srcOrd="0" destOrd="0" presId="urn:microsoft.com/office/officeart/2005/8/layout/process1"/>
    <dgm:cxn modelId="{725EFB5C-C396-4CFA-AABE-9D073019EC20}" type="presParOf" srcId="{11B09F6E-44D0-4D41-8336-083409E44BD4}" destId="{2C705F84-D75C-4ABB-B64B-4E987A610B19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257ACB7-8F9F-4B3C-AF6F-4DF538C46EDE}">
      <dsp:nvSpPr>
        <dsp:cNvPr id="0" name=""/>
        <dsp:cNvSpPr/>
      </dsp:nvSpPr>
      <dsp:spPr>
        <a:xfrm>
          <a:off x="14518" y="947851"/>
          <a:ext cx="1067106" cy="64026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 dirty="0"/>
            <a:t>Data Collection</a:t>
          </a:r>
          <a:endParaRPr lang="zh-CN" altLang="en-US" sz="1400" kern="1200" dirty="0"/>
        </a:p>
      </dsp:txBody>
      <dsp:txXfrm>
        <a:off x="33271" y="966604"/>
        <a:ext cx="1029600" cy="602757"/>
      </dsp:txXfrm>
    </dsp:sp>
    <dsp:sp modelId="{51602096-4453-4035-9CA9-130B153BE568}">
      <dsp:nvSpPr>
        <dsp:cNvPr id="0" name=""/>
        <dsp:cNvSpPr/>
      </dsp:nvSpPr>
      <dsp:spPr>
        <a:xfrm>
          <a:off x="1185268" y="1135661"/>
          <a:ext cx="219724" cy="26464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100" kern="1200"/>
        </a:p>
      </dsp:txBody>
      <dsp:txXfrm>
        <a:off x="1185268" y="1188589"/>
        <a:ext cx="153807" cy="158786"/>
      </dsp:txXfrm>
    </dsp:sp>
    <dsp:sp modelId="{2187D7C0-771D-47A2-B377-3A696B8F810D}">
      <dsp:nvSpPr>
        <dsp:cNvPr id="0" name=""/>
        <dsp:cNvSpPr/>
      </dsp:nvSpPr>
      <dsp:spPr>
        <a:xfrm>
          <a:off x="1496200" y="979953"/>
          <a:ext cx="1062208" cy="57605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1400" kern="1200" dirty="0"/>
            <a:t>Data Formatting </a:t>
          </a:r>
          <a:endParaRPr lang="zh-CN" altLang="en-US" sz="1400" kern="1200" dirty="0"/>
        </a:p>
      </dsp:txBody>
      <dsp:txXfrm>
        <a:off x="1513072" y="996825"/>
        <a:ext cx="1028464" cy="542314"/>
      </dsp:txXfrm>
    </dsp:sp>
    <dsp:sp modelId="{07DD45C2-59C7-4120-A220-15CEE7CB20BC}">
      <dsp:nvSpPr>
        <dsp:cNvPr id="0" name=""/>
        <dsp:cNvSpPr/>
      </dsp:nvSpPr>
      <dsp:spPr>
        <a:xfrm>
          <a:off x="2665119" y="1135661"/>
          <a:ext cx="226226" cy="26464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100" kern="1200"/>
        </a:p>
      </dsp:txBody>
      <dsp:txXfrm>
        <a:off x="2665119" y="1188589"/>
        <a:ext cx="158358" cy="158786"/>
      </dsp:txXfrm>
    </dsp:sp>
    <dsp:sp modelId="{2C705F84-D75C-4ABB-B64B-4E987A610B19}">
      <dsp:nvSpPr>
        <dsp:cNvPr id="0" name=""/>
        <dsp:cNvSpPr/>
      </dsp:nvSpPr>
      <dsp:spPr>
        <a:xfrm>
          <a:off x="2985251" y="947851"/>
          <a:ext cx="1067106" cy="64026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 dirty="0"/>
            <a:t>Data Analysis</a:t>
          </a:r>
          <a:endParaRPr lang="zh-CN" altLang="en-US" sz="1400" kern="1200" dirty="0"/>
        </a:p>
      </dsp:txBody>
      <dsp:txXfrm>
        <a:off x="3004004" y="966604"/>
        <a:ext cx="1029600" cy="60275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874D6A-2569-4118-8364-64F389366CE5}" type="datetimeFigureOut">
              <a:rPr lang="en-US" smtClean="0"/>
              <a:t>2/10/25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9DDDD1-3B41-4B97-BDF5-47DA17EDA1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6097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DDDD1-3B41-4B97-BDF5-47DA17EDA1D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1389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DDDD1-3B41-4B97-BDF5-47DA17EDA1D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9710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DDDD1-3B41-4B97-BDF5-47DA17EDA1D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653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DDDD1-3B41-4B97-BDF5-47DA17EDA1D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73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622490-AEEA-4B60-939B-342B1A14EE2C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00321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9DDDD1-3B41-4B97-BDF5-47DA17EDA1D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8557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DDDD1-3B41-4B97-BDF5-47DA17EDA1D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6846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DDDD1-3B41-4B97-BDF5-47DA17EDA1D3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1980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17772-0B9C-43CF-BD75-3F60A81F725D}" type="datetime1">
              <a:rPr lang="en-IN" smtClean="0"/>
              <a:t>10/02/25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7526B-B471-4541-ABC6-631404FAB72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41656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2C1A53-0ADA-442D-9882-5A189D11BB3A}" type="datetime1">
              <a:rPr lang="en-IN" smtClean="0"/>
              <a:t>10/02/25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7526B-B471-4541-ABC6-631404FAB72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84211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947991-9E38-4583-9FD9-EF685390BB4F}" type="datetime1">
              <a:rPr lang="en-IN" smtClean="0"/>
              <a:t>10/02/25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7526B-B471-4541-ABC6-631404FAB727}" type="slidenum">
              <a:rPr lang="en-IN" smtClean="0"/>
              <a:t>‹#›</a:t>
            </a:fld>
            <a:endParaRPr lang="en-IN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77389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53FA5-1B26-46E7-963F-950A3181EC6C}" type="datetime1">
              <a:rPr lang="en-IN" smtClean="0"/>
              <a:t>10/02/25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7526B-B471-4541-ABC6-631404FAB72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8139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E5364A-8DAC-47DF-B30B-B889764900CE}" type="datetime1">
              <a:rPr lang="en-IN" smtClean="0"/>
              <a:t>10/02/25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7526B-B471-4541-ABC6-631404FAB727}" type="slidenum">
              <a:rPr lang="en-IN" smtClean="0"/>
              <a:t>‹#›</a:t>
            </a:fld>
            <a:endParaRPr lang="en-IN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31943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CF57A-894D-4156-B8C3-ABD28433282F}" type="datetime1">
              <a:rPr lang="en-IN" smtClean="0"/>
              <a:t>10/02/25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7526B-B471-4541-ABC6-631404FAB72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0717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2AE39-78B4-4230-9457-F82FDEB8D448}" type="datetime1">
              <a:rPr lang="en-IN" smtClean="0"/>
              <a:t>10/02/25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7526B-B471-4541-ABC6-631404FAB72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13095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14949-9C19-4C62-AA4A-4D194E4843CB}" type="datetime1">
              <a:rPr lang="en-IN" smtClean="0"/>
              <a:t>10/02/25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7526B-B471-4541-ABC6-631404FAB72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61182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588B3-0FAB-43D2-B5D6-F9049CC1AB84}" type="datetime1">
              <a:rPr lang="en-IN" smtClean="0"/>
              <a:t>10/02/25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7526B-B471-4541-ABC6-631404FAB72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30380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E1541-5EE8-48C3-A436-E77FEEAE244D}" type="datetime1">
              <a:rPr lang="en-IN" smtClean="0"/>
              <a:t>10/02/25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7526B-B471-4541-ABC6-631404FAB72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18953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F8A221-943F-4FAD-9A4E-8CECC808DAC2}" type="datetime1">
              <a:rPr lang="en-IN" smtClean="0"/>
              <a:t>10/02/25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7526B-B471-4541-ABC6-631404FAB72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76356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78321-4DEF-4DFE-B054-6C8E92273AB1}" type="datetime1">
              <a:rPr lang="en-IN" smtClean="0"/>
              <a:t>10/02/25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7526B-B471-4541-ABC6-631404FAB72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60354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BE739-F44A-4BF0-8D9D-A23CF50A797C}" type="datetime1">
              <a:rPr lang="en-IN" smtClean="0"/>
              <a:t>10/02/25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7526B-B471-4541-ABC6-631404FAB72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34244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F37730-FC4E-460B-8810-7EDB1B1926F8}" type="datetime1">
              <a:rPr lang="en-IN" smtClean="0"/>
              <a:t>10/02/25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7526B-B471-4541-ABC6-631404FAB72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20888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880FC-9A55-46E7-8AA8-A5866ABA6964}" type="datetime1">
              <a:rPr lang="en-IN" smtClean="0"/>
              <a:t>10/02/25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800" b="1"/>
            </a:lvl1pPr>
          </a:lstStyle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4704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12689-7DB8-4577-B201-C96A483F9E51}" type="datetime1">
              <a:rPr lang="en-IN" smtClean="0"/>
              <a:t>10/02/25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945037" y="-433136"/>
            <a:ext cx="1265606" cy="1333973"/>
          </a:xfrm>
        </p:spPr>
        <p:txBody>
          <a:bodyPr/>
          <a:lstStyle>
            <a:lvl1pPr>
              <a:defRPr sz="3600" b="1">
                <a:solidFill>
                  <a:schemeClr val="bg1"/>
                </a:solidFill>
              </a:defRPr>
            </a:lvl1pPr>
          </a:lstStyle>
          <a:p>
            <a:fld id="{8817526B-B471-4541-ABC6-631404FAB727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0053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7160FA-D56B-4F77-A765-4CAB6A2C3BDD}" type="datetime1">
              <a:rPr lang="en-IN" smtClean="0"/>
              <a:t>10/02/25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7526B-B471-4541-ABC6-631404FAB72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18643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522E3-0AF6-471D-89FD-C78320EDB448}" type="datetime1">
              <a:rPr lang="en-IN" smtClean="0"/>
              <a:t>10/02/25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7526B-B471-4541-ABC6-631404FAB72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18422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6E882-FC19-477E-89EC-114702152E49}" type="datetime1">
              <a:rPr lang="en-IN" smtClean="0"/>
              <a:t>10/02/25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7526B-B471-4541-ABC6-631404FAB72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96972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370CF-6DFB-4671-8180-80AE14FE8954}" type="datetime1">
              <a:rPr lang="en-IN" smtClean="0"/>
              <a:t>10/02/25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7526B-B471-4541-ABC6-631404FAB727}" type="slidenum">
              <a:rPr lang="en-IN" smtClean="0"/>
              <a:t>‹#›</a:t>
            </a:fld>
            <a:endParaRPr lang="en-IN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43033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D4A26D-BF76-47C4-B7C9-202FB303C471}" type="datetime1">
              <a:rPr lang="en-IN" smtClean="0"/>
              <a:t>10/02/25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7526B-B471-4541-ABC6-631404FAB72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68316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581E2-7A99-4A24-A467-6A25F32D78C1}" type="datetime1">
              <a:rPr lang="en-IN" smtClean="0"/>
              <a:t>10/02/25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7526B-B471-4541-ABC6-631404FAB727}" type="slidenum">
              <a:rPr lang="en-IN" smtClean="0"/>
              <a:t>‹#›</a:t>
            </a:fld>
            <a:endParaRPr lang="en-IN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148403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CAA02-0C18-409D-9960-1F5BAB8B8EBE}" type="datetime1">
              <a:rPr lang="en-IN" smtClean="0"/>
              <a:t>10/02/25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7526B-B471-4541-ABC6-631404FAB72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35798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0C4247-2539-44C0-B2A4-FE17016E60C1}" type="datetime1">
              <a:rPr lang="en-IN" smtClean="0"/>
              <a:t>10/02/25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7526B-B471-4541-ABC6-631404FAB72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78264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F7C9F5-B32E-4B7A-9CD5-9AA1FA8A46B1}" type="datetime1">
              <a:rPr lang="en-IN" smtClean="0"/>
              <a:t>10/02/25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7526B-B471-4541-ABC6-631404FAB72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60402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950A78-867D-46E7-913A-E1091E71C13F}" type="datetime1">
              <a:rPr lang="en-IN" smtClean="0"/>
              <a:t>10/02/25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7526B-B471-4541-ABC6-631404FAB72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32258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108A8-46EA-4C31-95AD-C14F8900E752}" type="datetimeFigureOut">
              <a:rPr lang="en-IN" smtClean="0"/>
              <a:t>10/02/25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7526B-B471-4541-ABC6-631404FAB72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21549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108A8-46EA-4C31-95AD-C14F8900E752}" type="datetimeFigureOut">
              <a:rPr lang="en-IN" smtClean="0"/>
              <a:t>10/02/25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7526B-B471-4541-ABC6-631404FAB72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14058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108A8-46EA-4C31-95AD-C14F8900E752}" type="datetimeFigureOut">
              <a:rPr lang="en-IN" smtClean="0"/>
              <a:t>10/02/25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7526B-B471-4541-ABC6-631404FAB72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17701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108A8-46EA-4C31-95AD-C14F8900E752}" type="datetimeFigureOut">
              <a:rPr lang="en-IN" smtClean="0"/>
              <a:t>10/02/25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7526B-B471-4541-ABC6-631404FAB72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491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108A8-46EA-4C31-95AD-C14F8900E752}" type="datetimeFigureOut">
              <a:rPr lang="en-IN" smtClean="0"/>
              <a:t>10/02/25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7526B-B471-4541-ABC6-631404FAB72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5307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108A8-46EA-4C31-95AD-C14F8900E752}" type="datetimeFigureOut">
              <a:rPr lang="en-IN" smtClean="0"/>
              <a:t>10/02/25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7526B-B471-4541-ABC6-631404FAB72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18663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108A8-46EA-4C31-95AD-C14F8900E752}" type="datetimeFigureOut">
              <a:rPr lang="en-IN" smtClean="0"/>
              <a:t>10/02/25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7526B-B471-4541-ABC6-631404FAB72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31217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B87B9-687A-48F7-A96D-9EA5D1A47B3A}" type="datetime1">
              <a:rPr lang="en-IN" smtClean="0"/>
              <a:t>10/02/25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7526B-B471-4541-ABC6-631404FAB72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37605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108A8-46EA-4C31-95AD-C14F8900E752}" type="datetimeFigureOut">
              <a:rPr lang="en-IN" smtClean="0"/>
              <a:t>10/02/25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7526B-B471-4541-ABC6-631404FAB72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02175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108A8-46EA-4C31-95AD-C14F8900E752}" type="datetimeFigureOut">
              <a:rPr lang="en-IN" smtClean="0"/>
              <a:t>10/02/25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7526B-B471-4541-ABC6-631404FAB72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29167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108A8-46EA-4C31-95AD-C14F8900E752}" type="datetimeFigureOut">
              <a:rPr lang="en-IN" smtClean="0"/>
              <a:t>10/02/25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7526B-B471-4541-ABC6-631404FAB72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98125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108A8-46EA-4C31-95AD-C14F8900E752}" type="datetimeFigureOut">
              <a:rPr lang="en-IN" smtClean="0"/>
              <a:t>10/02/25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7526B-B471-4541-ABC6-631404FAB727}" type="slidenum">
              <a:rPr lang="en-IN" smtClean="0"/>
              <a:t>‹#›</a:t>
            </a:fld>
            <a:endParaRPr lang="en-IN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59528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108A8-46EA-4C31-95AD-C14F8900E752}" type="datetimeFigureOut">
              <a:rPr lang="en-IN" smtClean="0"/>
              <a:t>10/02/25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7526B-B471-4541-ABC6-631404FAB72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35784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108A8-46EA-4C31-95AD-C14F8900E752}" type="datetimeFigureOut">
              <a:rPr lang="en-IN" smtClean="0"/>
              <a:t>10/02/25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7526B-B471-4541-ABC6-631404FAB727}" type="slidenum">
              <a:rPr lang="en-IN" smtClean="0"/>
              <a:t>‹#›</a:t>
            </a:fld>
            <a:endParaRPr lang="en-IN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50726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108A8-46EA-4C31-95AD-C14F8900E752}" type="datetimeFigureOut">
              <a:rPr lang="en-IN" smtClean="0"/>
              <a:t>10/02/25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7526B-B471-4541-ABC6-631404FAB72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96637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108A8-46EA-4C31-95AD-C14F8900E752}" type="datetimeFigureOut">
              <a:rPr lang="en-IN" smtClean="0"/>
              <a:t>10/02/25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7526B-B471-4541-ABC6-631404FAB72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62992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108A8-46EA-4C31-95AD-C14F8900E752}" type="datetimeFigureOut">
              <a:rPr lang="en-IN" smtClean="0"/>
              <a:t>10/02/25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7526B-B471-4541-ABC6-631404FAB72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69077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66BF1-94B4-4B66-9608-A31431494115}" type="datetime1">
              <a:rPr lang="en-IN" smtClean="0"/>
              <a:t>10/02/25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7526B-B471-4541-ABC6-631404FAB72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93819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33CC6-CAD6-4063-9A7A-992EF89D504C}" type="datetime1">
              <a:rPr lang="en-IN" smtClean="0"/>
              <a:t>10/02/25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7526B-B471-4541-ABC6-631404FAB72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56550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A8E931-B58E-4EDB-8AAD-804C73CCE914}" type="datetime1">
              <a:rPr lang="en-IN" smtClean="0"/>
              <a:t>10/02/25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7526B-B471-4541-ABC6-631404FAB72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84677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BB11F1-34EE-4B56-8D08-044A9EB5B35B}" type="datetime1">
              <a:rPr lang="en-IN" smtClean="0"/>
              <a:t>10/02/25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7526B-B471-4541-ABC6-631404FAB72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95196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E7766-80BB-4E38-A695-06A757F57D49}" type="datetime1">
              <a:rPr lang="en-IN" smtClean="0"/>
              <a:t>10/02/25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7526B-B471-4541-ABC6-631404FAB72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94285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8.xml"/><Relationship Id="rId16" Type="http://schemas.openxmlformats.org/officeDocument/2006/relationships/slideLayout" Target="../slideLayouts/slideLayout32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3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0.xml"/><Relationship Id="rId13" Type="http://schemas.openxmlformats.org/officeDocument/2006/relationships/slideLayout" Target="../slideLayouts/slideLayout45.xml"/><Relationship Id="rId3" Type="http://schemas.openxmlformats.org/officeDocument/2006/relationships/slideLayout" Target="../slideLayouts/slideLayout35.xml"/><Relationship Id="rId7" Type="http://schemas.openxmlformats.org/officeDocument/2006/relationships/slideLayout" Target="../slideLayouts/slideLayout39.xml"/><Relationship Id="rId12" Type="http://schemas.openxmlformats.org/officeDocument/2006/relationships/slideLayout" Target="../slideLayouts/slideLayout44.xml"/><Relationship Id="rId17" Type="http://schemas.openxmlformats.org/officeDocument/2006/relationships/theme" Target="../theme/theme3.xml"/><Relationship Id="rId2" Type="http://schemas.openxmlformats.org/officeDocument/2006/relationships/slideLayout" Target="../slideLayouts/slideLayout34.xml"/><Relationship Id="rId16" Type="http://schemas.openxmlformats.org/officeDocument/2006/relationships/slideLayout" Target="../slideLayouts/slideLayout48.xml"/><Relationship Id="rId1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3.xml"/><Relationship Id="rId5" Type="http://schemas.openxmlformats.org/officeDocument/2006/relationships/slideLayout" Target="../slideLayouts/slideLayout37.xml"/><Relationship Id="rId15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42.xml"/><Relationship Id="rId4" Type="http://schemas.openxmlformats.org/officeDocument/2006/relationships/slideLayout" Target="../slideLayouts/slideLayout36.xml"/><Relationship Id="rId9" Type="http://schemas.openxmlformats.org/officeDocument/2006/relationships/slideLayout" Target="../slideLayouts/slideLayout41.xml"/><Relationship Id="rId14" Type="http://schemas.openxmlformats.org/officeDocument/2006/relationships/slideLayout" Target="../slideLayouts/slideLayout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48FC4C-0C67-4722-9165-FBD1CE7D635E}" type="datetime1">
              <a:rPr lang="en-IN" smtClean="0"/>
              <a:t>10/02/25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8817526B-B471-4541-ABC6-631404FAB72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468309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  <p:sldLayoutId id="2147483706" r:id="rId12"/>
    <p:sldLayoutId id="2147483707" r:id="rId13"/>
    <p:sldLayoutId id="2147483708" r:id="rId14"/>
    <p:sldLayoutId id="2147483709" r:id="rId15"/>
    <p:sldLayoutId id="2147483710" r:id="rId1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6720D9-D0D1-4D5E-B7A5-D815515CABCC}" type="datetime1">
              <a:rPr lang="en-IN" smtClean="0"/>
              <a:t>10/02/25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8076" y="427037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600">
                <a:solidFill>
                  <a:schemeClr val="bg1"/>
                </a:solidFill>
              </a:defRPr>
            </a:lvl1pPr>
          </a:lstStyle>
          <a:p>
            <a:fld id="{8817526B-B471-4541-ABC6-631404FAB727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500879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  <p:sldLayoutId id="2147483723" r:id="rId12"/>
    <p:sldLayoutId id="2147483724" r:id="rId13"/>
    <p:sldLayoutId id="2147483725" r:id="rId14"/>
    <p:sldLayoutId id="2147483726" r:id="rId15"/>
    <p:sldLayoutId id="2147483727" r:id="rId1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B108A8-46EA-4C31-95AD-C14F8900E752}" type="datetimeFigureOut">
              <a:rPr lang="en-IN" smtClean="0"/>
              <a:t>10/02/25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8817526B-B471-4541-ABC6-631404FAB72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461623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30" r:id="rId2"/>
    <p:sldLayoutId id="2147483731" r:id="rId3"/>
    <p:sldLayoutId id="2147483732" r:id="rId4"/>
    <p:sldLayoutId id="2147483733" r:id="rId5"/>
    <p:sldLayoutId id="2147483734" r:id="rId6"/>
    <p:sldLayoutId id="2147483735" r:id="rId7"/>
    <p:sldLayoutId id="2147483736" r:id="rId8"/>
    <p:sldLayoutId id="2147483737" r:id="rId9"/>
    <p:sldLayoutId id="2147483738" r:id="rId10"/>
    <p:sldLayoutId id="2147483739" r:id="rId11"/>
    <p:sldLayoutId id="2147483740" r:id="rId12"/>
    <p:sldLayoutId id="2147483741" r:id="rId13"/>
    <p:sldLayoutId id="2147483742" r:id="rId14"/>
    <p:sldLayoutId id="2147483743" r:id="rId15"/>
    <p:sldLayoutId id="2147483744" r:id="rId1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2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image" Target="../media/image3.jpeg"/><Relationship Id="rId7" Type="http://schemas.openxmlformats.org/officeDocument/2006/relationships/image" Target="../media/image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10" Type="http://schemas.openxmlformats.org/officeDocument/2006/relationships/image" Target="../media/image9.jpeg"/><Relationship Id="rId4" Type="http://schemas.openxmlformats.org/officeDocument/2006/relationships/image" Target="../media/image4.jpeg"/><Relationship Id="rId9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38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3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7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bin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6841AC-8BE4-0F48-F339-C403683787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7067" y="2404535"/>
            <a:ext cx="7565216" cy="1145490"/>
          </a:xfrm>
        </p:spPr>
        <p:txBody>
          <a:bodyPr/>
          <a:lstStyle/>
          <a:p>
            <a:pPr algn="ctr"/>
            <a:r>
              <a:rPr lang="en-IN" dirty="0"/>
              <a:t>SENTIMENT ANALYSIS</a:t>
            </a:r>
            <a:br>
              <a:rPr lang="en-IN" dirty="0"/>
            </a:b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1089D7-D3E1-CC4D-8B62-500A3935DF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07067" y="2840597"/>
            <a:ext cx="9223686" cy="4017403"/>
          </a:xfrm>
        </p:spPr>
        <p:txBody>
          <a:bodyPr>
            <a:normAutofit fontScale="92500" lnSpcReduction="20000"/>
          </a:bodyPr>
          <a:lstStyle/>
          <a:p>
            <a:pPr algn="l"/>
            <a:r>
              <a:rPr lang="en-IN" b="1" dirty="0"/>
              <a:t>TEAM NAME: NEURAL NAVIGATORS</a:t>
            </a:r>
            <a:endParaRPr lang="en-US" b="1" dirty="0"/>
          </a:p>
          <a:p>
            <a:pPr algn="l"/>
            <a:br>
              <a:rPr lang="en-US" dirty="0"/>
            </a:br>
            <a:r>
              <a:rPr lang="en-US" b="1" dirty="0"/>
              <a:t>Supervisor: DR. OLIVIER BOISARD</a:t>
            </a:r>
          </a:p>
          <a:p>
            <a:pPr algn="l"/>
            <a:r>
              <a:rPr lang="en-US" dirty="0"/>
              <a:t>Team Members: </a:t>
            </a:r>
          </a:p>
          <a:p>
            <a:pPr algn="l"/>
            <a:r>
              <a:rPr lang="en-US" dirty="0"/>
              <a:t>MD ABDUL MUKTADIR 			Matriculation Number: 2624905</a:t>
            </a:r>
          </a:p>
          <a:p>
            <a:pPr algn="l"/>
            <a:r>
              <a:rPr lang="en-IN" dirty="0"/>
              <a:t>MITHILA DATTA				</a:t>
            </a:r>
            <a:r>
              <a:rPr lang="en-US" dirty="0"/>
              <a:t>Matriculation Number: 2453558</a:t>
            </a:r>
          </a:p>
          <a:p>
            <a:pPr algn="l"/>
            <a:r>
              <a:rPr lang="en-IN" dirty="0"/>
              <a:t>BHARATH DATTATRAIAH	</a:t>
            </a:r>
            <a:r>
              <a:rPr lang="en-US" dirty="0"/>
              <a:t> 		Matriculation Number: 2935898</a:t>
            </a:r>
            <a:r>
              <a:rPr lang="en-IN" dirty="0"/>
              <a:t>		</a:t>
            </a:r>
          </a:p>
          <a:p>
            <a:pPr algn="l"/>
            <a:r>
              <a:rPr lang="en-IN" dirty="0"/>
              <a:t>PRITESH SONI					</a:t>
            </a:r>
            <a:r>
              <a:rPr lang="en-US" dirty="0"/>
              <a:t>Matriculation Number: 2285328</a:t>
            </a:r>
            <a:endParaRPr lang="en-IN" dirty="0"/>
          </a:p>
          <a:p>
            <a:pPr algn="l"/>
            <a:r>
              <a:rPr lang="en-IN" dirty="0"/>
              <a:t>SHRADDHA MOHANTY			</a:t>
            </a:r>
            <a:r>
              <a:rPr lang="en-US" dirty="0"/>
              <a:t>Matriculation Number: 2963938</a:t>
            </a:r>
            <a:endParaRPr lang="en-IN" dirty="0"/>
          </a:p>
          <a:p>
            <a:pPr algn="l"/>
            <a:r>
              <a:rPr lang="en-US" dirty="0"/>
              <a:t>ZIZHAO GUO					Matriculation Number: 2801964</a:t>
            </a:r>
          </a:p>
          <a:p>
            <a:pPr algn="l"/>
            <a:br>
              <a:rPr lang="en-US" dirty="0"/>
            </a:br>
            <a:r>
              <a:rPr lang="en-US" b="1" dirty="0"/>
              <a:t>Date:</a:t>
            </a:r>
            <a:r>
              <a:rPr lang="en-US" dirty="0"/>
              <a:t> 10.02.2025</a:t>
            </a:r>
          </a:p>
          <a:p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0981D4D-6B73-4984-A7F0-977E65D93B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219" y="129886"/>
            <a:ext cx="5399275" cy="172141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6986" y="4193135"/>
            <a:ext cx="6245075" cy="4683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307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C71F8-F28C-B403-59B9-B46200537C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b="1" dirty="0"/>
              <a:t>SENTIMENT ANALYSIS OVERVIEW</a:t>
            </a:r>
            <a:br>
              <a:rPr lang="en-IN" b="1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5F6D84-C982-F45D-EF6F-C39C1E3C2B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88613"/>
            <a:ext cx="8596668" cy="3880773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Aspect-Based Sentiment Analysis:</a:t>
            </a:r>
            <a:r>
              <a:rPr lang="en-US" dirty="0"/>
              <a:t> Identify sentiments for specific review aspects.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Output:</a:t>
            </a:r>
            <a:r>
              <a:rPr lang="en-US" dirty="0"/>
              <a:t> Scores for Service, Quality, Price, Delivery, Packaging.</a:t>
            </a:r>
          </a:p>
          <a:p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0090" y="4206662"/>
            <a:ext cx="6244800" cy="46836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538409" y="0"/>
            <a:ext cx="653592" cy="452387"/>
          </a:xfrm>
        </p:spPr>
        <p:txBody>
          <a:bodyPr/>
          <a:lstStyle/>
          <a:p>
            <a:fld id="{8817526B-B471-4541-ABC6-631404FAB727}" type="slidenum">
              <a:rPr lang="en-IN" sz="2800" b="1" smtClean="0"/>
              <a:t>10</a:t>
            </a:fld>
            <a:endParaRPr lang="en-IN" sz="2800" b="1" dirty="0"/>
          </a:p>
        </p:txBody>
      </p:sp>
    </p:spTree>
    <p:extLst>
      <p:ext uri="{BB962C8B-B14F-4D97-AF65-F5344CB8AC3E}">
        <p14:creationId xmlns:p14="http://schemas.microsoft.com/office/powerpoint/2010/main" val="1421750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F0C9FF-DC1A-01CE-A673-2D8691548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Solution</a:t>
            </a:r>
            <a:br>
              <a:rPr lang="en-IN" b="1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0A1CFD-2FA0-F783-8B4B-EACFCFD25A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Overview: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Perform sentiment analysis to classify reviews into predefined aspects: Service, Quality, Price, Delivery, Packaging.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Use visual dashboards to present insights.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Outcome:</a:t>
            </a:r>
            <a:r>
              <a:rPr lang="en-US" dirty="0"/>
              <a:t> Efficient decision-making with actionable insights.</a:t>
            </a:r>
          </a:p>
          <a:p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B39FF01-8572-2DD9-2A9F-E8481DD9E1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60" y="0"/>
            <a:ext cx="3957256" cy="1889924"/>
          </a:xfrm>
          <a:prstGeom prst="rect">
            <a:avLst/>
          </a:prstGeom>
        </p:spPr>
      </p:pic>
      <p:pic>
        <p:nvPicPr>
          <p:cNvPr id="5" name="Content Placeholder 16">
            <a:extLst>
              <a:ext uri="{FF2B5EF4-FFF2-40B4-BE49-F238E27FC236}">
                <a16:creationId xmlns:a16="http://schemas.microsoft.com/office/drawing/2014/main" id="{86A178C6-3F22-AB78-D0C6-BFCD4844D8D6}"/>
              </a:ext>
            </a:extLst>
          </p:cNvPr>
          <p:cNvPicPr>
            <a:picLocks noGrp="1" noChangeAspect="1"/>
          </p:cNvPicPr>
          <p:nvPr/>
        </p:nvPicPr>
        <p:blipFill rotWithShape="1">
          <a:blip r:embed="rId3"/>
          <a:srcRect l="5216" t="17426" r="2604" b="3532"/>
          <a:stretch/>
        </p:blipFill>
        <p:spPr>
          <a:xfrm>
            <a:off x="1600868" y="3961612"/>
            <a:ext cx="5573825" cy="266619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0092" y="4191801"/>
            <a:ext cx="6218772" cy="46836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452143" y="0"/>
            <a:ext cx="739857" cy="506614"/>
          </a:xfrm>
        </p:spPr>
        <p:txBody>
          <a:bodyPr/>
          <a:lstStyle/>
          <a:p>
            <a:fld id="{8817526B-B471-4541-ABC6-631404FAB727}" type="slidenum">
              <a:rPr lang="en-IN" sz="2800" b="1" smtClean="0"/>
              <a:t>11</a:t>
            </a:fld>
            <a:endParaRPr lang="en-IN" sz="2800" b="1" dirty="0"/>
          </a:p>
        </p:txBody>
      </p:sp>
    </p:spTree>
    <p:extLst>
      <p:ext uri="{BB962C8B-B14F-4D97-AF65-F5344CB8AC3E}">
        <p14:creationId xmlns:p14="http://schemas.microsoft.com/office/powerpoint/2010/main" val="348022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7917" y="1316033"/>
            <a:ext cx="5832101" cy="3653846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1531065" y="0"/>
            <a:ext cx="660935" cy="510139"/>
          </a:xfrm>
        </p:spPr>
        <p:txBody>
          <a:bodyPr/>
          <a:lstStyle/>
          <a:p>
            <a:fld id="{8817526B-B471-4541-ABC6-631404FAB727}" type="slidenum">
              <a:rPr lang="en-IN" sz="2800" smtClean="0"/>
              <a:t>12</a:t>
            </a:fld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1864735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4523" y="1299881"/>
            <a:ext cx="5280211" cy="3960159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1588817" y="0"/>
            <a:ext cx="603183" cy="567891"/>
          </a:xfrm>
        </p:spPr>
        <p:txBody>
          <a:bodyPr/>
          <a:lstStyle/>
          <a:p>
            <a:fld id="{8817526B-B471-4541-ABC6-631404FAB727}" type="slidenum">
              <a:rPr lang="en-IN" sz="2800" smtClean="0"/>
              <a:t>13</a:t>
            </a:fld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3039694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49E959-EE4C-7584-2E46-ECF076155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1150" y="-240414"/>
            <a:ext cx="8596668" cy="1320800"/>
          </a:xfrm>
        </p:spPr>
        <p:txBody>
          <a:bodyPr/>
          <a:lstStyle/>
          <a:p>
            <a:r>
              <a:rPr lang="en-IN" b="1" dirty="0"/>
              <a:t>	</a:t>
            </a:r>
            <a:br>
              <a:rPr lang="en-IN" b="1" dirty="0"/>
            </a:br>
            <a:r>
              <a:rPr lang="en-IN" b="1" dirty="0"/>
              <a:t>TARGET USERS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3FDFBC-4FA5-B0DE-28F2-171AB1D672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1150" y="1080386"/>
            <a:ext cx="8596668" cy="3880773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Primary Users:</a:t>
            </a:r>
            <a:r>
              <a:rPr lang="en-US" dirty="0"/>
              <a:t> Retailers, Business Owners.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Secondary Users:</a:t>
            </a:r>
            <a:r>
              <a:rPr lang="en-US" dirty="0"/>
              <a:t> Marketing teams, product managers.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Usage:</a:t>
            </a:r>
            <a:r>
              <a:rPr lang="en-US" dirty="0"/>
              <a:t> Insights for improving operations and customer satisfaction.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611348-A7A0-D54A-4A43-5A006996C4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50" y="2756752"/>
            <a:ext cx="3711388" cy="256249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3B01C30-4B8B-2D62-31A8-AE4C495339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6373" y="2756752"/>
            <a:ext cx="3691365" cy="256249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7949" y="4192904"/>
            <a:ext cx="6244800" cy="46836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490644" y="0"/>
            <a:ext cx="701356" cy="419986"/>
          </a:xfrm>
        </p:spPr>
        <p:txBody>
          <a:bodyPr/>
          <a:lstStyle/>
          <a:p>
            <a:fld id="{8817526B-B471-4541-ABC6-631404FAB727}" type="slidenum">
              <a:rPr lang="en-IN" sz="2800" b="1" smtClean="0"/>
              <a:t>14</a:t>
            </a:fld>
            <a:endParaRPr lang="en-IN" sz="2800" b="1" dirty="0"/>
          </a:p>
        </p:txBody>
      </p:sp>
    </p:spTree>
    <p:extLst>
      <p:ext uri="{BB962C8B-B14F-4D97-AF65-F5344CB8AC3E}">
        <p14:creationId xmlns:p14="http://schemas.microsoft.com/office/powerpoint/2010/main" val="3794392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8EC9D3-A73A-8404-7571-FE82FC2C06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8F1C1-6E1F-370D-124B-57E720602E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444" y="282860"/>
            <a:ext cx="8596668" cy="1320800"/>
          </a:xfrm>
        </p:spPr>
        <p:txBody>
          <a:bodyPr/>
          <a:lstStyle/>
          <a:p>
            <a:r>
              <a:rPr lang="en-IN" b="1" dirty="0"/>
              <a:t>TECHNOLOGY STACK</a:t>
            </a:r>
            <a:br>
              <a:rPr lang="en-IN" b="1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369C4F-6FE8-2A31-5964-584C7394D4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9444" y="991164"/>
            <a:ext cx="7381902" cy="3880773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IN" b="1" dirty="0"/>
              <a:t>Project Management: </a:t>
            </a:r>
            <a:r>
              <a:rPr lang="en-IN" dirty="0"/>
              <a:t>JIRA, Teams and GitHub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/>
              <a:t>Programming Languages:</a:t>
            </a:r>
            <a:r>
              <a:rPr lang="en-IN" dirty="0"/>
              <a:t> Python, TypeScript.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/>
              <a:t>Frontend Framework:</a:t>
            </a:r>
            <a:r>
              <a:rPr lang="en-IN" dirty="0"/>
              <a:t> AngularJS.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/>
              <a:t>Backend Framework:</a:t>
            </a:r>
            <a:r>
              <a:rPr lang="en-IN" dirty="0"/>
              <a:t> Flask.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/>
              <a:t>Database:</a:t>
            </a:r>
            <a:r>
              <a:rPr lang="en-IN" dirty="0"/>
              <a:t> MongoDB.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/>
              <a:t>Visualization Library:</a:t>
            </a:r>
            <a:r>
              <a:rPr lang="en-IN" dirty="0"/>
              <a:t> Apex Charts.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/>
              <a:t>OpenAI API: </a:t>
            </a:r>
            <a:r>
              <a:rPr lang="en-US" dirty="0"/>
              <a:t>GPT-4o</a:t>
            </a:r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45A339E-2433-D760-D48F-C9B73382260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9783" y="4195612"/>
            <a:ext cx="6244800" cy="46836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F504232-A8C6-8D93-7587-7411311492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7393" y="1917277"/>
            <a:ext cx="1324347" cy="76169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9581D78-B7DC-0120-F3AA-5808FC773C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0973" y="590277"/>
            <a:ext cx="1205507" cy="111640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7D5C59E-4EB1-84E6-AB15-54719AF938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35743" y="961149"/>
            <a:ext cx="1152505" cy="96834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E83793B-58DF-2BD9-53D2-1C08E0A69B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58657" y="2556725"/>
            <a:ext cx="1074200" cy="118746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87BEDFE-092E-4F55-F060-FC78DE03865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46912" y="2909774"/>
            <a:ext cx="1399087" cy="96834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C0BF91C-B2F4-CF16-DB95-36DB5ECD652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60410" y="3987130"/>
            <a:ext cx="1563028" cy="81416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76ACED0-EDC3-C1E8-580D-3D8E29C4822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39727" y="5043580"/>
            <a:ext cx="2112060" cy="70235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9C9B5AA-362D-5229-A12C-4A6EA622BFF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46302" y="4195612"/>
            <a:ext cx="956007" cy="1088311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508661" y="0"/>
            <a:ext cx="683339" cy="365125"/>
          </a:xfrm>
        </p:spPr>
        <p:txBody>
          <a:bodyPr/>
          <a:lstStyle/>
          <a:p>
            <a:fld id="{8817526B-B471-4541-ABC6-631404FAB727}" type="slidenum">
              <a:rPr lang="en-IN" sz="2800" b="1" smtClean="0"/>
              <a:t>15</a:t>
            </a:fld>
            <a:endParaRPr lang="en-IN" sz="2800" b="1" dirty="0"/>
          </a:p>
        </p:txBody>
      </p:sp>
    </p:spTree>
    <p:extLst>
      <p:ext uri="{BB962C8B-B14F-4D97-AF65-F5344CB8AC3E}">
        <p14:creationId xmlns:p14="http://schemas.microsoft.com/office/powerpoint/2010/main" val="339267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3592" y="2375649"/>
            <a:ext cx="10385114" cy="1129552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FEATURE 1</a:t>
            </a:r>
            <a:r>
              <a:rPr lang="en-GB" b="1" dirty="0"/>
              <a:t>:  ASPECT BASED SENTIMENT ANALYSIS</a:t>
            </a:r>
            <a:endParaRPr lang="en-US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0094" y="4197698"/>
            <a:ext cx="6244801" cy="46836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957107" y="3736033"/>
            <a:ext cx="86780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This module examines customer reviews to extract opinions on individual product attributes by evaluating sentiments related to various aspects.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1327014" y="0"/>
            <a:ext cx="864986" cy="436027"/>
          </a:xfrm>
        </p:spPr>
        <p:txBody>
          <a:bodyPr/>
          <a:lstStyle/>
          <a:p>
            <a:fld id="{D27A3249-359D-4EB3-98AA-E6D5A295420E}" type="slidenum">
              <a:rPr lang="en-IN" sz="2800" b="1" smtClean="0"/>
              <a:t>16</a:t>
            </a:fld>
            <a:endParaRPr lang="en-IN" sz="2800" b="1" dirty="0"/>
          </a:p>
        </p:txBody>
      </p:sp>
    </p:spTree>
    <p:extLst>
      <p:ext uri="{BB962C8B-B14F-4D97-AF65-F5344CB8AC3E}">
        <p14:creationId xmlns:p14="http://schemas.microsoft.com/office/powerpoint/2010/main" val="2187239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47664" y="2384612"/>
            <a:ext cx="8596668" cy="1320800"/>
          </a:xfrm>
        </p:spPr>
        <p:txBody>
          <a:bodyPr/>
          <a:lstStyle/>
          <a:p>
            <a:r>
              <a:rPr lang="en-IN" b="1" dirty="0"/>
              <a:t>FEATURE 2: REVIEW SUMMARIZATION</a:t>
            </a:r>
            <a:endParaRPr lang="en-US" b="1" dirty="0"/>
          </a:p>
        </p:txBody>
      </p:sp>
      <p:sp>
        <p:nvSpPr>
          <p:cNvPr id="5" name="TextBox 4"/>
          <p:cNvSpPr txBox="1"/>
          <p:nvPr/>
        </p:nvSpPr>
        <p:spPr>
          <a:xfrm>
            <a:off x="1734685" y="3705412"/>
            <a:ext cx="74541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>
                    <a:lumMod val="50000"/>
                  </a:schemeClr>
                </a:solidFill>
              </a:rPr>
              <a:t>A section that generate a brief summary of the reviews, evaluating products selling performance and give suggestions for users. 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0093" y="4201458"/>
            <a:ext cx="6244801" cy="46836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1508661" y="0"/>
            <a:ext cx="683339" cy="365125"/>
          </a:xfrm>
        </p:spPr>
        <p:txBody>
          <a:bodyPr/>
          <a:lstStyle/>
          <a:p>
            <a:fld id="{8817526B-B471-4541-ABC6-631404FAB727}" type="slidenum">
              <a:rPr lang="en-IN" smtClean="0"/>
              <a:t>17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02767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97946" y="597042"/>
            <a:ext cx="7766936" cy="1079358"/>
          </a:xfrm>
        </p:spPr>
        <p:txBody>
          <a:bodyPr>
            <a:normAutofit/>
          </a:bodyPr>
          <a:lstStyle/>
          <a:p>
            <a:pPr algn="ctr"/>
            <a:r>
              <a:rPr lang="en-GB" sz="3600" b="1" dirty="0"/>
              <a:t>ADVANTAGES</a:t>
            </a:r>
            <a:endParaRPr lang="en-US" sz="3600" b="1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477553" y="2071043"/>
            <a:ext cx="3056965" cy="1088717"/>
          </a:xfrm>
        </p:spPr>
        <p:txBody>
          <a:bodyPr>
            <a:normAutofit/>
          </a:bodyPr>
          <a:lstStyle/>
          <a:p>
            <a:pPr algn="ctr"/>
            <a:r>
              <a:rPr lang="en-GB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DEEPER INSIGHTS</a:t>
            </a:r>
          </a:p>
          <a:p>
            <a:pPr algn="ctr"/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Helps you understand your consumer</a:t>
            </a:r>
          </a:p>
          <a:p>
            <a:pPr algn="l"/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197261" y="3022654"/>
            <a:ext cx="3802545" cy="132856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indent="0" algn="ctr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indent="0" algn="ctr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indent="0" algn="ctr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indent="0" algn="ctr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indent="0" algn="ctr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indent="0" algn="ctr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indent="0" algn="ctr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indent="0" algn="ctr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indent="0" algn="ctr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EASY TO USE</a:t>
            </a:r>
            <a:endParaRPr lang="en-US" dirty="0"/>
          </a:p>
          <a:p>
            <a:r>
              <a:rPr lang="en-US" b="0" dirty="0"/>
              <a:t>With just a few clicks, get most of the important information at a glance.</a:t>
            </a:r>
            <a:endParaRPr lang="en-GB" b="0" dirty="0"/>
          </a:p>
        </p:txBody>
      </p:sp>
      <p:sp>
        <p:nvSpPr>
          <p:cNvPr id="8" name="TextBox 7"/>
          <p:cNvSpPr txBox="1"/>
          <p:nvPr/>
        </p:nvSpPr>
        <p:spPr>
          <a:xfrm>
            <a:off x="6354721" y="2079818"/>
            <a:ext cx="3763478" cy="105157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indent="0" algn="ctr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indent="0" algn="ctr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indent="0" algn="ctr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indent="0" algn="ctr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indent="0" algn="ctr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indent="0" algn="ctr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indent="0" algn="ctr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indent="0" algn="ctr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indent="0" algn="ctr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COST SAVINGS</a:t>
            </a:r>
          </a:p>
          <a:p>
            <a:r>
              <a:rPr lang="en-GB" b="0" dirty="0"/>
              <a:t>Reduce time and therefore expenses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1588817" y="-77002"/>
            <a:ext cx="6031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18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4762" y="4686347"/>
            <a:ext cx="3802545" cy="105157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indent="0" algn="ctr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indent="0" algn="ctr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indent="0" algn="ctr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indent="0" algn="ctr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indent="0" algn="ctr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indent="0" algn="ctr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indent="0" algn="ctr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indent="0" algn="ctr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indent="0" algn="ctr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BETTER DECISION-MAKING</a:t>
            </a:r>
          </a:p>
          <a:p>
            <a:r>
              <a:rPr lang="en-US" b="0" dirty="0"/>
              <a:t>Helps prioritize areas for improvement</a:t>
            </a:r>
            <a:endParaRPr lang="en-GB" b="0" dirty="0"/>
          </a:p>
        </p:txBody>
      </p:sp>
      <p:sp>
        <p:nvSpPr>
          <p:cNvPr id="14" name="TextBox 13"/>
          <p:cNvSpPr txBox="1"/>
          <p:nvPr/>
        </p:nvSpPr>
        <p:spPr>
          <a:xfrm>
            <a:off x="6695440" y="4686347"/>
            <a:ext cx="2940577" cy="105157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indent="0" algn="ctr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indent="0" algn="ctr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indent="0" algn="ctr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indent="0" algn="ctr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indent="0" algn="ctr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indent="0" algn="ctr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indent="0" algn="ctr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indent="0" algn="ctr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indent="0" algn="ctr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CUSTOMER SATISFACTION</a:t>
            </a:r>
          </a:p>
          <a:p>
            <a:r>
              <a:rPr lang="en-US" b="0" dirty="0"/>
              <a:t>Proactive resolution of pain points</a:t>
            </a:r>
            <a:endParaRPr lang="en-GB" b="0" dirty="0"/>
          </a:p>
        </p:txBody>
      </p:sp>
    </p:spTree>
    <p:extLst>
      <p:ext uri="{BB962C8B-B14F-4D97-AF65-F5344CB8AC3E}">
        <p14:creationId xmlns:p14="http://schemas.microsoft.com/office/powerpoint/2010/main" val="4089878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82906-7AB5-9ABD-8E40-E332B0FBD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182562"/>
            <a:ext cx="8596668" cy="1320800"/>
          </a:xfrm>
        </p:spPr>
        <p:txBody>
          <a:bodyPr/>
          <a:lstStyle/>
          <a:p>
            <a:r>
              <a:rPr lang="en-IN" b="1" dirty="0"/>
              <a:t>RESULTS</a:t>
            </a:r>
            <a:br>
              <a:rPr lang="en-IN" b="1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0795A6-FEF7-1ADF-2E2F-1C85B26F4F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954546"/>
            <a:ext cx="8744572" cy="3880773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Insights:</a:t>
            </a:r>
            <a:r>
              <a:rPr lang="en-US" dirty="0"/>
              <a:t> The owner can identify the reasons behind the product's performance, whether good or bad, and take appropriate actions to improve it.</a:t>
            </a:r>
          </a:p>
          <a:p>
            <a:pPr marL="0" indent="0">
              <a:buNone/>
            </a:pPr>
            <a:r>
              <a:rPr lang="en-IN" sz="3600" b="1" dirty="0">
                <a:solidFill>
                  <a:schemeClr val="accent1"/>
                </a:solidFill>
              </a:rPr>
              <a:t>DEMO</a:t>
            </a:r>
          </a:p>
          <a:p>
            <a:r>
              <a:rPr lang="en-US" dirty="0"/>
              <a:t>Show how the dashboard works:</a:t>
            </a:r>
          </a:p>
          <a:p>
            <a:endParaRPr lang="en-IN" dirty="0"/>
          </a:p>
          <a:p>
            <a:pPr marL="0" indent="0">
              <a:buNone/>
            </a:pPr>
            <a:br>
              <a:rPr lang="en-IN" b="1" dirty="0"/>
            </a:b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582" y="2894932"/>
            <a:ext cx="6517930" cy="358486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7341" y="4202089"/>
            <a:ext cx="6244846" cy="4683600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508661" y="0"/>
            <a:ext cx="683339" cy="365125"/>
          </a:xfrm>
        </p:spPr>
        <p:txBody>
          <a:bodyPr/>
          <a:lstStyle/>
          <a:p>
            <a:fld id="{8817526B-B471-4541-ABC6-631404FAB727}" type="slidenum">
              <a:rPr lang="en-IN" sz="2800" b="1" smtClean="0"/>
              <a:t>19</a:t>
            </a:fld>
            <a:endParaRPr lang="en-IN" sz="2800" b="1" dirty="0"/>
          </a:p>
        </p:txBody>
      </p:sp>
    </p:spTree>
    <p:extLst>
      <p:ext uri="{BB962C8B-B14F-4D97-AF65-F5344CB8AC3E}">
        <p14:creationId xmlns:p14="http://schemas.microsoft.com/office/powerpoint/2010/main" val="4058195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942" y="111400"/>
            <a:ext cx="1347300" cy="1796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/>
          <p:cNvSpPr txBox="1"/>
          <p:nvPr/>
        </p:nvSpPr>
        <p:spPr>
          <a:xfrm>
            <a:off x="33911" y="1924638"/>
            <a:ext cx="296136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PRITESH SONI</a:t>
            </a:r>
          </a:p>
          <a:p>
            <a:pPr algn="ctr"/>
            <a:endParaRPr lang="en-US" sz="1200" dirty="0"/>
          </a:p>
          <a:p>
            <a:pPr algn="ctr"/>
            <a:r>
              <a:rPr lang="en-IN" sz="1200" b="1" dirty="0"/>
              <a:t>PRODUCT OWNER &amp; FRONTEND</a:t>
            </a:r>
            <a:endParaRPr lang="en-US" sz="12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8658" y="3769599"/>
            <a:ext cx="1346131" cy="17948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3487114" y="5670419"/>
            <a:ext cx="226238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MITHILA DATTA</a:t>
            </a:r>
            <a:br>
              <a:rPr lang="en-IN" dirty="0"/>
            </a:br>
            <a:br>
              <a:rPr lang="en-IN" sz="1200" dirty="0"/>
            </a:br>
            <a:r>
              <a:rPr lang="en-IN" sz="1200" b="1" dirty="0"/>
              <a:t>DEVELOPER/ENGINEER</a:t>
            </a:r>
            <a:endParaRPr lang="en-US" sz="1200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40" r="16679"/>
          <a:stretch/>
        </p:blipFill>
        <p:spPr>
          <a:xfrm>
            <a:off x="7210284" y="3769599"/>
            <a:ext cx="1597794" cy="1796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761" y="3769599"/>
            <a:ext cx="1422546" cy="1796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TextBox 12"/>
          <p:cNvSpPr txBox="1"/>
          <p:nvPr/>
        </p:nvSpPr>
        <p:spPr>
          <a:xfrm>
            <a:off x="296751" y="5670419"/>
            <a:ext cx="234856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MD ABDUL MUKTADIR</a:t>
            </a:r>
          </a:p>
          <a:p>
            <a:pPr algn="ctr"/>
            <a:endParaRPr lang="en-IN" sz="1200" dirty="0"/>
          </a:p>
          <a:p>
            <a:pPr algn="ctr"/>
            <a:r>
              <a:rPr lang="en-IN" sz="1200" b="1" dirty="0"/>
              <a:t>BACKEND DEVELOPER</a:t>
            </a:r>
            <a:endParaRPr lang="en-US" sz="12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6767874" y="5670419"/>
            <a:ext cx="248261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SHRADDHA MOHANTY</a:t>
            </a:r>
          </a:p>
          <a:p>
            <a:pPr algn="ctr"/>
            <a:endParaRPr lang="en-IN" sz="1200" b="1" dirty="0"/>
          </a:p>
          <a:p>
            <a:pPr algn="ctr"/>
            <a:r>
              <a:rPr lang="en-IN" sz="1200" b="1" dirty="0"/>
              <a:t>DEVELOPER/ENGINEER</a:t>
            </a:r>
            <a:endParaRPr lang="en-US" sz="1200" b="1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0284" y="128238"/>
            <a:ext cx="1398142" cy="1796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9" name="TextBox 18"/>
          <p:cNvSpPr txBox="1"/>
          <p:nvPr/>
        </p:nvSpPr>
        <p:spPr>
          <a:xfrm>
            <a:off x="6847877" y="1924638"/>
            <a:ext cx="219932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ZIZHAO GUO</a:t>
            </a:r>
          </a:p>
          <a:p>
            <a:pPr algn="ctr"/>
            <a:endParaRPr lang="en-IN" sz="1200" dirty="0"/>
          </a:p>
          <a:p>
            <a:pPr algn="ctr"/>
            <a:r>
              <a:rPr lang="en-IN" sz="1200" b="1" dirty="0"/>
              <a:t>BACKEND DEVELOPER</a:t>
            </a:r>
            <a:endParaRPr lang="en-US" sz="12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3197695" y="1924638"/>
            <a:ext cx="305272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BHARATH DATTATRAIAH</a:t>
            </a:r>
          </a:p>
          <a:p>
            <a:pPr algn="ctr"/>
            <a:endParaRPr lang="en-IN" sz="1200" dirty="0"/>
          </a:p>
          <a:p>
            <a:pPr algn="ctr"/>
            <a:r>
              <a:rPr lang="en-IN" sz="1200" b="1" dirty="0"/>
              <a:t>SCRUM MASTER &amp; DEVELOPER</a:t>
            </a:r>
            <a:endParaRPr lang="en-US" sz="1200" b="1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8658" y="128238"/>
            <a:ext cx="1399301" cy="1796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1428" y="813470"/>
            <a:ext cx="6245075" cy="468380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000" y="2131499"/>
            <a:ext cx="1905765" cy="190576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5" name="TextBox 14"/>
          <p:cNvSpPr txBox="1"/>
          <p:nvPr/>
        </p:nvSpPr>
        <p:spPr>
          <a:xfrm>
            <a:off x="9694546" y="4112679"/>
            <a:ext cx="228599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 err="1"/>
              <a:t>Dr.</a:t>
            </a:r>
            <a:r>
              <a:rPr lang="en-IN" dirty="0"/>
              <a:t> OLIVIER BOISARD</a:t>
            </a:r>
          </a:p>
          <a:p>
            <a:pPr algn="ctr"/>
            <a:endParaRPr lang="en-IN" sz="1200" b="1" dirty="0"/>
          </a:p>
          <a:p>
            <a:pPr algn="ctr"/>
            <a:r>
              <a:rPr lang="en-IN" sz="1200" b="1" dirty="0"/>
              <a:t>PROJECT SUPERVISOR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1396311" y="-433136"/>
            <a:ext cx="814331" cy="1376412"/>
          </a:xfrm>
        </p:spPr>
        <p:txBody>
          <a:bodyPr/>
          <a:lstStyle/>
          <a:p>
            <a:fld id="{8817526B-B471-4541-ABC6-631404FAB727}" type="slidenum">
              <a:rPr lang="en-IN" sz="2800" smtClean="0">
                <a:solidFill>
                  <a:schemeClr val="accent1"/>
                </a:solidFill>
              </a:rPr>
              <a:t>2</a:t>
            </a:fld>
            <a:endParaRPr lang="en-IN" sz="28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4156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B4E120-7152-CFE7-FD69-814BD312F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652" y="302412"/>
            <a:ext cx="9390031" cy="1320800"/>
          </a:xfrm>
        </p:spPr>
        <p:txBody>
          <a:bodyPr>
            <a:noAutofit/>
          </a:bodyPr>
          <a:lstStyle/>
          <a:p>
            <a:r>
              <a:rPr lang="en-US" altLang="zh-CN" b="1" dirty="0">
                <a:solidFill>
                  <a:srgbClr val="92D050"/>
                </a:solidFill>
              </a:rPr>
              <a:t>DATA PROCESSING </a:t>
            </a:r>
            <a:r>
              <a:rPr lang="en-IN" b="1" dirty="0">
                <a:solidFill>
                  <a:srgbClr val="92D050"/>
                </a:solidFill>
              </a:rPr>
              <a:t>PIPELINE (</a:t>
            </a:r>
            <a:r>
              <a:rPr lang="en-US" altLang="zh-CN" b="1" dirty="0">
                <a:solidFill>
                  <a:srgbClr val="92D050"/>
                </a:solidFill>
              </a:rPr>
              <a:t>Outline</a:t>
            </a:r>
            <a:r>
              <a:rPr lang="en-IN" b="1" dirty="0">
                <a:solidFill>
                  <a:srgbClr val="92D050"/>
                </a:solidFill>
              </a:rPr>
              <a:t>)</a:t>
            </a:r>
            <a:br>
              <a:rPr lang="en-IN" b="1" dirty="0">
                <a:solidFill>
                  <a:srgbClr val="92D050"/>
                </a:solidFill>
              </a:rPr>
            </a:br>
            <a:endParaRPr lang="en-IN" dirty="0">
              <a:solidFill>
                <a:srgbClr val="92D05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012E63-5B56-280B-EE25-7AD04AAA16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5103" y="1085934"/>
            <a:ext cx="8596668" cy="3880773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en-US" altLang="zh-CN" dirty="0"/>
              <a:t>Data Collection and Preparation.</a:t>
            </a:r>
          </a:p>
          <a:p>
            <a:pPr>
              <a:buFont typeface="+mj-lt"/>
              <a:buAutoNum type="arabicPeriod"/>
            </a:pPr>
            <a:r>
              <a:rPr lang="en-IN" dirty="0">
                <a:solidFill>
                  <a:schemeClr val="tx1"/>
                </a:solidFill>
              </a:rPr>
              <a:t>Exploratory Data Analysis.</a:t>
            </a:r>
            <a:endParaRPr lang="en-US" dirty="0">
              <a:solidFill>
                <a:schemeClr val="tx1"/>
              </a:solidFill>
            </a:endParaRPr>
          </a:p>
          <a:p>
            <a:pPr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Model Selection and Training.</a:t>
            </a:r>
          </a:p>
          <a:p>
            <a:pPr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Evaluation.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6962" y="4202099"/>
            <a:ext cx="6244800" cy="46836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508661" y="0"/>
            <a:ext cx="683339" cy="365125"/>
          </a:xfrm>
        </p:spPr>
        <p:txBody>
          <a:bodyPr/>
          <a:lstStyle/>
          <a:p>
            <a:fld id="{8817526B-B471-4541-ABC6-631404FAB727}" type="slidenum">
              <a:rPr lang="en-IN" sz="2800" b="1" smtClean="0"/>
              <a:t>20</a:t>
            </a:fld>
            <a:endParaRPr lang="en-IN" sz="2800" b="1" dirty="0"/>
          </a:p>
        </p:txBody>
      </p:sp>
    </p:spTree>
    <p:extLst>
      <p:ext uri="{BB962C8B-B14F-4D97-AF65-F5344CB8AC3E}">
        <p14:creationId xmlns:p14="http://schemas.microsoft.com/office/powerpoint/2010/main" val="2302453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9D0AE-7F78-2FA7-AF62-6D2F612F63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sz="4000" b="1" dirty="0"/>
              <a:t>DATA COLLECTION AND PREPARATION</a:t>
            </a:r>
            <a:br>
              <a:rPr lang="en-US" altLang="zh-CN" dirty="0"/>
            </a:br>
            <a:br>
              <a:rPr lang="en-IN" b="1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3E04FC-61C1-6061-2AA1-44809FA5A1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75196"/>
            <a:ext cx="8596668" cy="3880773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Sources:</a:t>
            </a:r>
            <a:r>
              <a:rPr lang="en-US" dirty="0"/>
              <a:t> Sample demo data for Amazon reviews.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5951" y="4204448"/>
            <a:ext cx="6229044" cy="46836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7BCDED73-41E6-B6D6-AB63-88868AC35CC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41" t="6706" r="-1"/>
          <a:stretch/>
        </p:blipFill>
        <p:spPr>
          <a:xfrm>
            <a:off x="797799" y="4204448"/>
            <a:ext cx="6888971" cy="1439576"/>
          </a:xfrm>
          <a:prstGeom prst="rect">
            <a:avLst/>
          </a:prstGeom>
        </p:spPr>
      </p:pic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441E91E5-F913-CCF6-78BE-2C0FA05AD55C}"/>
              </a:ext>
            </a:extLst>
          </p:cNvPr>
          <p:cNvCxnSpPr>
            <a:cxnSpLocks/>
          </p:cNvCxnSpPr>
          <p:nvPr/>
        </p:nvCxnSpPr>
        <p:spPr>
          <a:xfrm>
            <a:off x="961449" y="4970366"/>
            <a:ext cx="1382851" cy="0"/>
          </a:xfrm>
          <a:prstGeom prst="line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FD719A3E-0D35-BF06-D188-50D3F8D5AE3C}"/>
              </a:ext>
            </a:extLst>
          </p:cNvPr>
          <p:cNvCxnSpPr>
            <a:cxnSpLocks/>
          </p:cNvCxnSpPr>
          <p:nvPr/>
        </p:nvCxnSpPr>
        <p:spPr>
          <a:xfrm flipV="1">
            <a:off x="4838955" y="4970366"/>
            <a:ext cx="2525340" cy="4581"/>
          </a:xfrm>
          <a:prstGeom prst="line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7C591564-18AC-3887-E6DA-FF15148CAFA0}"/>
              </a:ext>
            </a:extLst>
          </p:cNvPr>
          <p:cNvCxnSpPr>
            <a:cxnSpLocks/>
          </p:cNvCxnSpPr>
          <p:nvPr/>
        </p:nvCxnSpPr>
        <p:spPr>
          <a:xfrm>
            <a:off x="961449" y="5159588"/>
            <a:ext cx="677107" cy="0"/>
          </a:xfrm>
          <a:prstGeom prst="line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303AA5E9-67CF-0E4D-7679-D5B38347666D}"/>
              </a:ext>
            </a:extLst>
          </p:cNvPr>
          <p:cNvCxnSpPr>
            <a:cxnSpLocks/>
          </p:cNvCxnSpPr>
          <p:nvPr/>
        </p:nvCxnSpPr>
        <p:spPr>
          <a:xfrm>
            <a:off x="961449" y="5355969"/>
            <a:ext cx="1530138" cy="0"/>
          </a:xfrm>
          <a:prstGeom prst="line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26" name="图片 25">
            <a:extLst>
              <a:ext uri="{FF2B5EF4-FFF2-40B4-BE49-F238E27FC236}">
                <a16:creationId xmlns:a16="http://schemas.microsoft.com/office/drawing/2014/main" id="{E31DDAFF-5F1E-F60D-C63B-93385A5B2D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682" y="2298472"/>
            <a:ext cx="8766229" cy="1067272"/>
          </a:xfrm>
          <a:prstGeom prst="rect">
            <a:avLst/>
          </a:prstGeom>
        </p:spPr>
      </p:pic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24892287-0BE8-2D36-FDA9-6F979E89AF0B}"/>
              </a:ext>
            </a:extLst>
          </p:cNvPr>
          <p:cNvCxnSpPr>
            <a:cxnSpLocks/>
          </p:cNvCxnSpPr>
          <p:nvPr/>
        </p:nvCxnSpPr>
        <p:spPr>
          <a:xfrm>
            <a:off x="3449522" y="3100653"/>
            <a:ext cx="2282355" cy="0"/>
          </a:xfrm>
          <a:prstGeom prst="line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577DB07A-B527-C802-CE9E-8EED6E55BABA}"/>
              </a:ext>
            </a:extLst>
          </p:cNvPr>
          <p:cNvCxnSpPr>
            <a:cxnSpLocks/>
          </p:cNvCxnSpPr>
          <p:nvPr/>
        </p:nvCxnSpPr>
        <p:spPr>
          <a:xfrm>
            <a:off x="8536549" y="3100653"/>
            <a:ext cx="737453" cy="0"/>
          </a:xfrm>
          <a:prstGeom prst="line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508661" y="0"/>
            <a:ext cx="683339" cy="365125"/>
          </a:xfrm>
        </p:spPr>
        <p:txBody>
          <a:bodyPr/>
          <a:lstStyle/>
          <a:p>
            <a:fld id="{8817526B-B471-4541-ABC6-631404FAB727}" type="slidenum">
              <a:rPr lang="en-IN" sz="2800" b="1" smtClean="0"/>
              <a:t>21</a:t>
            </a:fld>
            <a:endParaRPr lang="en-IN" sz="2800" b="1" dirty="0"/>
          </a:p>
        </p:txBody>
      </p:sp>
    </p:spTree>
    <p:extLst>
      <p:ext uri="{BB962C8B-B14F-4D97-AF65-F5344CB8AC3E}">
        <p14:creationId xmlns:p14="http://schemas.microsoft.com/office/powerpoint/2010/main" val="3439849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279799-7229-EBAB-B622-26A4C1EDE2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EEB691-914A-39C7-DAFA-08E8AA4B8E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b="1" dirty="0"/>
              <a:t>DATA COLLECTION AND PREPARATION</a:t>
            </a:r>
            <a:br>
              <a:rPr lang="en-IN" b="1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916A2A-49D3-BCA9-A773-8C28C90C24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8731" y="1488613"/>
            <a:ext cx="8596668" cy="3880773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zh-CN" b="1" dirty="0"/>
              <a:t>Data Format:</a:t>
            </a:r>
            <a:r>
              <a:rPr lang="en-US" altLang="zh-CN" dirty="0"/>
              <a:t> Text reviews containing aspects of service, quality, price, delivery and packaging.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F79E6C-AE78-3526-EDCE-F4F85A06EB3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5951" y="4204448"/>
            <a:ext cx="6229044" cy="468360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E8572698-DC05-FA6F-9101-E43EBF71D1F0}"/>
              </a:ext>
            </a:extLst>
          </p:cNvPr>
          <p:cNvSpPr txBox="1"/>
          <p:nvPr/>
        </p:nvSpPr>
        <p:spPr>
          <a:xfrm>
            <a:off x="3803096" y="2238640"/>
            <a:ext cx="309736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b="1" dirty="0"/>
              <a:t>Frontend</a:t>
            </a:r>
            <a:endParaRPr lang="zh-CN" altLang="en-US" b="1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C94B75B4-6C94-F471-ADE7-5DBE1B973A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128" y="2607100"/>
            <a:ext cx="8217907" cy="3070525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508661" y="0"/>
            <a:ext cx="683339" cy="365125"/>
          </a:xfrm>
        </p:spPr>
        <p:txBody>
          <a:bodyPr/>
          <a:lstStyle/>
          <a:p>
            <a:fld id="{8817526B-B471-4541-ABC6-631404FAB727}" type="slidenum">
              <a:rPr lang="en-IN" sz="2800" b="1" smtClean="0"/>
              <a:t>22</a:t>
            </a:fld>
            <a:endParaRPr lang="en-IN" sz="2800" b="1" dirty="0"/>
          </a:p>
        </p:txBody>
      </p:sp>
    </p:spTree>
    <p:extLst>
      <p:ext uri="{BB962C8B-B14F-4D97-AF65-F5344CB8AC3E}">
        <p14:creationId xmlns:p14="http://schemas.microsoft.com/office/powerpoint/2010/main" val="1873946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0BBC73-420F-6CB5-9BAE-6E7A03ED58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82EB5C-70AB-A132-5319-73C06EF58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b="1" dirty="0"/>
              <a:t>DATA COLLECTION AND PREPARATION</a:t>
            </a:r>
            <a:br>
              <a:rPr lang="en-IN" b="1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621261-22B1-9D54-5110-F025233B54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5572" y="1441833"/>
            <a:ext cx="8596668" cy="3880773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zh-CN" b="1" dirty="0"/>
              <a:t>Data Format:</a:t>
            </a:r>
            <a:r>
              <a:rPr lang="en-US" altLang="zh-CN" dirty="0"/>
              <a:t> Text reviews containing aspects of service, quality, price, delivery and packaging.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48F4F7-7EB1-F67E-4099-01FC3E8410A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5951" y="4204448"/>
            <a:ext cx="6229044" cy="468360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70A53975-C258-C507-2E61-7EB6575CB9A5}"/>
              </a:ext>
            </a:extLst>
          </p:cNvPr>
          <p:cNvSpPr txBox="1"/>
          <p:nvPr/>
        </p:nvSpPr>
        <p:spPr>
          <a:xfrm>
            <a:off x="3643535" y="2070822"/>
            <a:ext cx="309736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b="1" dirty="0"/>
              <a:t>Backend</a:t>
            </a:r>
            <a:endParaRPr lang="zh-CN" altLang="en-US" b="1" dirty="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3F67CF9F-3097-ABC7-7040-1E5F6813FC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966" y="2767748"/>
            <a:ext cx="4027940" cy="2739294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2AB24826-0A7C-DDB9-7080-977B47C394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5071" y="2229958"/>
            <a:ext cx="3307169" cy="3532935"/>
          </a:xfrm>
          <a:prstGeom prst="rect">
            <a:avLst/>
          </a:prstGeom>
        </p:spPr>
      </p:pic>
      <p:sp>
        <p:nvSpPr>
          <p:cNvPr id="5" name="椭圆 4">
            <a:extLst>
              <a:ext uri="{FF2B5EF4-FFF2-40B4-BE49-F238E27FC236}">
                <a16:creationId xmlns:a16="http://schemas.microsoft.com/office/drawing/2014/main" id="{C9A08781-49EB-D393-842E-BAEE909467DD}"/>
              </a:ext>
            </a:extLst>
          </p:cNvPr>
          <p:cNvSpPr/>
          <p:nvPr/>
        </p:nvSpPr>
        <p:spPr>
          <a:xfrm>
            <a:off x="5502890" y="4791954"/>
            <a:ext cx="3638931" cy="106130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DFF2BDD5-5B0C-45C0-241D-2195DACB7379}"/>
              </a:ext>
            </a:extLst>
          </p:cNvPr>
          <p:cNvSpPr/>
          <p:nvPr/>
        </p:nvSpPr>
        <p:spPr>
          <a:xfrm>
            <a:off x="1233520" y="3688284"/>
            <a:ext cx="1656966" cy="147285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8591B690-AB42-530D-DA7C-174D86A1ECCE}"/>
              </a:ext>
            </a:extLst>
          </p:cNvPr>
          <p:cNvCxnSpPr/>
          <p:nvPr/>
        </p:nvCxnSpPr>
        <p:spPr>
          <a:xfrm>
            <a:off x="1374668" y="3952172"/>
            <a:ext cx="3154374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508661" y="0"/>
            <a:ext cx="683339" cy="365125"/>
          </a:xfrm>
        </p:spPr>
        <p:txBody>
          <a:bodyPr/>
          <a:lstStyle/>
          <a:p>
            <a:fld id="{8817526B-B471-4541-ABC6-631404FAB727}" type="slidenum">
              <a:rPr lang="en-IN" sz="2800" b="1" smtClean="0"/>
              <a:t>23</a:t>
            </a:fld>
            <a:endParaRPr lang="en-IN" sz="2800" b="1" dirty="0"/>
          </a:p>
        </p:txBody>
      </p:sp>
    </p:spTree>
    <p:extLst>
      <p:ext uri="{BB962C8B-B14F-4D97-AF65-F5344CB8AC3E}">
        <p14:creationId xmlns:p14="http://schemas.microsoft.com/office/powerpoint/2010/main" val="2997461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7BE31-C189-EC94-0B60-0C8B651898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692D2-4E6C-4637-F6D1-9E3EE6AC5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b="1" dirty="0"/>
              <a:t>DATA COLLECTION AND PREPARATION</a:t>
            </a:r>
            <a:br>
              <a:rPr lang="en-IN" b="1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02DC18-CF28-8C4A-24E9-B7D43DEA6B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5572" y="1441833"/>
            <a:ext cx="8596668" cy="3880773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zh-CN" b="1" dirty="0"/>
              <a:t>Data Format:</a:t>
            </a:r>
            <a:r>
              <a:rPr lang="en-US" altLang="zh-CN" dirty="0"/>
              <a:t> Text reviews containing aspects of service, quality, price, delivery and packaging.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2C214D-3E14-61D4-4B41-338C2197138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5951" y="4204448"/>
            <a:ext cx="6229044" cy="468360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AD44F860-79F3-444A-9C27-50146F4C90E4}"/>
              </a:ext>
            </a:extLst>
          </p:cNvPr>
          <p:cNvSpPr txBox="1"/>
          <p:nvPr/>
        </p:nvSpPr>
        <p:spPr>
          <a:xfrm>
            <a:off x="3643535" y="2070822"/>
            <a:ext cx="309736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b="1" dirty="0"/>
              <a:t>Database</a:t>
            </a:r>
            <a:endParaRPr lang="zh-CN" altLang="en-US" b="1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1457A96-F36E-E106-91C3-046AF7667B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4981" y="2359533"/>
            <a:ext cx="5672713" cy="4116628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508661" y="0"/>
            <a:ext cx="683339" cy="365125"/>
          </a:xfrm>
        </p:spPr>
        <p:txBody>
          <a:bodyPr/>
          <a:lstStyle/>
          <a:p>
            <a:fld id="{8817526B-B471-4541-ABC6-631404FAB727}" type="slidenum">
              <a:rPr lang="en-IN" sz="2800" b="1" smtClean="0"/>
              <a:t>24</a:t>
            </a:fld>
            <a:endParaRPr lang="en-IN" sz="2800" b="1" dirty="0"/>
          </a:p>
        </p:txBody>
      </p:sp>
    </p:spTree>
    <p:extLst>
      <p:ext uri="{BB962C8B-B14F-4D97-AF65-F5344CB8AC3E}">
        <p14:creationId xmlns:p14="http://schemas.microsoft.com/office/powerpoint/2010/main" val="2516160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10C6EE-9515-C1F9-F1DA-82EDB8093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b="1" dirty="0"/>
              <a:t>DATA COLLECTION AND PREPARATION</a:t>
            </a:r>
            <a:br>
              <a:rPr lang="en-IN" b="1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1ACD91-2DD6-E71B-DE25-81B7B7F251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b="1" dirty="0"/>
              <a:t>Why don’t we need traditional feature engineering and data cleaning?</a:t>
            </a:r>
          </a:p>
          <a:p>
            <a:pPr marL="0" indent="0">
              <a:buNone/>
            </a:pPr>
            <a:r>
              <a:rPr lang="en-US" altLang="zh-CN" dirty="0"/>
              <a:t>GPT-4o can directly understand and analyze natural language, so you only need to ensure that the data is correctly formatted (e.g., as JSON).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8023" y="4202098"/>
            <a:ext cx="6244801" cy="4683600"/>
          </a:xfrm>
          <a:prstGeom prst="rect">
            <a:avLst/>
          </a:prstGeom>
        </p:spPr>
      </p:pic>
      <p:graphicFrame>
        <p:nvGraphicFramePr>
          <p:cNvPr id="5" name="图示 4">
            <a:extLst>
              <a:ext uri="{FF2B5EF4-FFF2-40B4-BE49-F238E27FC236}">
                <a16:creationId xmlns:a16="http://schemas.microsoft.com/office/drawing/2014/main" id="{6FD192D8-D306-8401-BC70-05B547AF7A03}"/>
              </a:ext>
            </a:extLst>
          </p:cNvPr>
          <p:cNvGraphicFramePr/>
          <p:nvPr/>
        </p:nvGraphicFramePr>
        <p:xfrm>
          <a:off x="2498406" y="3297476"/>
          <a:ext cx="4054609" cy="25359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508661" y="0"/>
            <a:ext cx="683339" cy="365125"/>
          </a:xfrm>
        </p:spPr>
        <p:txBody>
          <a:bodyPr/>
          <a:lstStyle/>
          <a:p>
            <a:fld id="{8817526B-B471-4541-ABC6-631404FAB727}" type="slidenum">
              <a:rPr lang="en-IN" sz="2800" b="1" smtClean="0"/>
              <a:t>25</a:t>
            </a:fld>
            <a:endParaRPr lang="en-IN" sz="2800" b="1" dirty="0"/>
          </a:p>
        </p:txBody>
      </p:sp>
    </p:spTree>
    <p:extLst>
      <p:ext uri="{BB962C8B-B14F-4D97-AF65-F5344CB8AC3E}">
        <p14:creationId xmlns:p14="http://schemas.microsoft.com/office/powerpoint/2010/main" val="3141218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6BF155-D108-3779-CC58-C5C66F2E0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835" y="112595"/>
            <a:ext cx="8596668" cy="1320800"/>
          </a:xfrm>
        </p:spPr>
        <p:txBody>
          <a:bodyPr/>
          <a:lstStyle/>
          <a:p>
            <a:r>
              <a:rPr lang="en-IN" b="1" dirty="0"/>
              <a:t>EXPLORATORY DATA ANALYSIS</a:t>
            </a:r>
            <a:br>
              <a:rPr lang="en-IN" b="1" dirty="0"/>
            </a:br>
            <a:endParaRPr lang="en-IN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32FBF3C-9E41-A684-5176-BD1333CA815E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290835" y="772995"/>
            <a:ext cx="9050518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Analysis Focus: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Distribution of positive vs. negative reviews.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Sentiment correlation with aspects like price and delivery.</a:t>
            </a:r>
          </a:p>
          <a:p>
            <a:pPr mar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9058" y="4202100"/>
            <a:ext cx="6244801" cy="4683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071E2C5-E287-44AD-928F-FB371BBE99C0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328" y="2250323"/>
            <a:ext cx="7315200" cy="3947641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1508661" y="0"/>
            <a:ext cx="683339" cy="365125"/>
          </a:xfrm>
        </p:spPr>
        <p:txBody>
          <a:bodyPr/>
          <a:lstStyle/>
          <a:p>
            <a:fld id="{8817526B-B471-4541-ABC6-631404FAB727}" type="slidenum">
              <a:rPr lang="en-IN" sz="2800" b="1" smtClean="0"/>
              <a:t>26</a:t>
            </a:fld>
            <a:endParaRPr lang="en-IN" sz="2800" b="1" dirty="0"/>
          </a:p>
        </p:txBody>
      </p:sp>
    </p:spTree>
    <p:extLst>
      <p:ext uri="{BB962C8B-B14F-4D97-AF65-F5344CB8AC3E}">
        <p14:creationId xmlns:p14="http://schemas.microsoft.com/office/powerpoint/2010/main" val="2391776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45550-5445-52F2-1641-7EA2344E9F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146" y="330661"/>
            <a:ext cx="8596668" cy="1320800"/>
          </a:xfrm>
        </p:spPr>
        <p:txBody>
          <a:bodyPr/>
          <a:lstStyle/>
          <a:p>
            <a:r>
              <a:rPr lang="en-IN" b="1" dirty="0"/>
              <a:t>MODEL SELECTION</a:t>
            </a:r>
            <a:br>
              <a:rPr lang="en-IN" b="1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05ACD7-0E3A-420F-6DA0-E063968996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146" y="1095639"/>
            <a:ext cx="8596668" cy="3880773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Chosen Model:</a:t>
            </a:r>
            <a:r>
              <a:rPr lang="en-US" dirty="0"/>
              <a:t> GPT-4o.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Advantages:</a:t>
            </a:r>
            <a:r>
              <a:rPr lang="en-US" dirty="0"/>
              <a:t> High accuracy for sentiment classification.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Constraints:</a:t>
            </a:r>
            <a:r>
              <a:rPr lang="en-US" dirty="0"/>
              <a:t> Balancing cost and efficiency.</a:t>
            </a:r>
          </a:p>
          <a:p>
            <a:pPr marL="0" indent="0">
              <a:buNone/>
            </a:pPr>
            <a:endParaRPr lang="en-IN" sz="3600" b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r>
              <a:rPr lang="en-IN" sz="3600" b="1" dirty="0">
                <a:solidFill>
                  <a:schemeClr val="accent1"/>
                </a:solidFill>
              </a:rPr>
              <a:t>MODEL TRAINING</a:t>
            </a:r>
          </a:p>
          <a:p>
            <a:pPr marL="0" indent="0">
              <a:buNone/>
            </a:pPr>
            <a:endParaRPr lang="en-IN" sz="3600" dirty="0">
              <a:solidFill>
                <a:schemeClr val="accent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2068" y="3684898"/>
            <a:ext cx="3854824" cy="225115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9059" y="4199940"/>
            <a:ext cx="6244801" cy="4683600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508661" y="0"/>
            <a:ext cx="683339" cy="365125"/>
          </a:xfrm>
        </p:spPr>
        <p:txBody>
          <a:bodyPr/>
          <a:lstStyle/>
          <a:p>
            <a:fld id="{8817526B-B471-4541-ABC6-631404FAB727}" type="slidenum">
              <a:rPr lang="en-IN" sz="2800" b="1" smtClean="0"/>
              <a:t>27</a:t>
            </a:fld>
            <a:endParaRPr lang="en-IN" sz="2800" b="1" dirty="0"/>
          </a:p>
        </p:txBody>
      </p:sp>
    </p:spTree>
    <p:extLst>
      <p:ext uri="{BB962C8B-B14F-4D97-AF65-F5344CB8AC3E}">
        <p14:creationId xmlns:p14="http://schemas.microsoft.com/office/powerpoint/2010/main" val="3465551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69" r="42886"/>
          <a:stretch/>
        </p:blipFill>
        <p:spPr>
          <a:xfrm>
            <a:off x="760917" y="1605379"/>
            <a:ext cx="11431083" cy="3304078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81D2A725-5C93-7753-7804-036014910231}"/>
              </a:ext>
            </a:extLst>
          </p:cNvPr>
          <p:cNvSpPr txBox="1"/>
          <p:nvPr/>
        </p:nvSpPr>
        <p:spPr>
          <a:xfrm>
            <a:off x="8112999" y="3365491"/>
            <a:ext cx="957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GPT2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CE46A9F-D98D-DBE2-56B1-C771275E3B9F}"/>
              </a:ext>
            </a:extLst>
          </p:cNvPr>
          <p:cNvSpPr txBox="1">
            <a:spLocks/>
          </p:cNvSpPr>
          <p:nvPr/>
        </p:nvSpPr>
        <p:spPr>
          <a:xfrm>
            <a:off x="773915" y="517939"/>
            <a:ext cx="7105880" cy="513466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/>
              <a:t>Performance Comparison Between GPT-2 and GPT-4o</a:t>
            </a:r>
            <a:endParaRPr lang="en-IN" sz="3600" b="1" dirty="0">
              <a:solidFill>
                <a:schemeClr val="accent1"/>
              </a:solidFill>
            </a:endParaRPr>
          </a:p>
          <a:p>
            <a:pPr marL="0" indent="0">
              <a:buFont typeface="Wingdings 3" charset="2"/>
              <a:buNone/>
            </a:pPr>
            <a:endParaRPr lang="en-IN" sz="3600" dirty="0">
              <a:solidFill>
                <a:schemeClr val="accent1"/>
              </a:solidFill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9F1235B8-1E5C-637C-47BE-F31015C64B97}"/>
              </a:ext>
            </a:extLst>
          </p:cNvPr>
          <p:cNvSpPr/>
          <p:nvPr/>
        </p:nvSpPr>
        <p:spPr>
          <a:xfrm>
            <a:off x="892451" y="3597159"/>
            <a:ext cx="2209288" cy="96963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B4E7E561-19E3-0045-C81F-948C08C83E4D}"/>
              </a:ext>
            </a:extLst>
          </p:cNvPr>
          <p:cNvCxnSpPr/>
          <p:nvPr/>
        </p:nvCxnSpPr>
        <p:spPr>
          <a:xfrm>
            <a:off x="2187117" y="2622141"/>
            <a:ext cx="4279474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BF598DCB-DC0C-983E-3655-8C7A1FCC05EE}"/>
              </a:ext>
            </a:extLst>
          </p:cNvPr>
          <p:cNvCxnSpPr>
            <a:cxnSpLocks/>
          </p:cNvCxnSpPr>
          <p:nvPr/>
        </p:nvCxnSpPr>
        <p:spPr>
          <a:xfrm>
            <a:off x="2046480" y="2956458"/>
            <a:ext cx="4560749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F1444A7C-9122-1494-6FF2-94BAB2D505EB}"/>
              </a:ext>
            </a:extLst>
          </p:cNvPr>
          <p:cNvSpPr txBox="1"/>
          <p:nvPr/>
        </p:nvSpPr>
        <p:spPr>
          <a:xfrm>
            <a:off x="7879795" y="2459489"/>
            <a:ext cx="9573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</a:rPr>
              <a:t>Wrong</a:t>
            </a:r>
            <a:r>
              <a:rPr lang="zh-CN" altLang="en-US" sz="1400" dirty="0">
                <a:solidFill>
                  <a:schemeClr val="bg1"/>
                </a:solidFill>
              </a:rPr>
              <a:t>！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1570174" y="0"/>
            <a:ext cx="621826" cy="408930"/>
          </a:xfrm>
        </p:spPr>
        <p:txBody>
          <a:bodyPr/>
          <a:lstStyle/>
          <a:p>
            <a:fld id="{8817526B-B471-4541-ABC6-631404FAB727}" type="slidenum">
              <a:rPr lang="en-IN" sz="2800" smtClean="0"/>
              <a:t>28</a:t>
            </a:fld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451402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709935-2B1F-21E6-14A3-3E2C891D0C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788502C-B112-F003-9D9E-A638A5C244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1851" y="1107605"/>
            <a:ext cx="9548297" cy="5331921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8F44233F-C6E0-AA57-E88A-60C76C2428EE}"/>
              </a:ext>
            </a:extLst>
          </p:cNvPr>
          <p:cNvSpPr txBox="1"/>
          <p:nvPr/>
        </p:nvSpPr>
        <p:spPr>
          <a:xfrm>
            <a:off x="6627867" y="3980707"/>
            <a:ext cx="957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GPT4o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2D808E36-D440-367B-C355-539571DAC0DF}"/>
              </a:ext>
            </a:extLst>
          </p:cNvPr>
          <p:cNvSpPr txBox="1">
            <a:spLocks/>
          </p:cNvSpPr>
          <p:nvPr/>
        </p:nvSpPr>
        <p:spPr>
          <a:xfrm>
            <a:off x="773915" y="517939"/>
            <a:ext cx="7105880" cy="513466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/>
              <a:t>Performance Comparison Between GPT-2 and GPT-4o</a:t>
            </a:r>
            <a:endParaRPr lang="en-IN" sz="3600" b="1" dirty="0">
              <a:solidFill>
                <a:schemeClr val="accent1"/>
              </a:solidFill>
            </a:endParaRPr>
          </a:p>
          <a:p>
            <a:pPr marL="0" indent="0">
              <a:buFont typeface="Wingdings 3" charset="2"/>
              <a:buNone/>
            </a:pPr>
            <a:endParaRPr lang="en-IN" sz="3600" dirty="0">
              <a:solidFill>
                <a:schemeClr val="accent1"/>
              </a:solidFill>
            </a:endParaRPr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56EE820C-4247-5343-5350-EFAEF8E1638F}"/>
              </a:ext>
            </a:extLst>
          </p:cNvPr>
          <p:cNvSpPr/>
          <p:nvPr/>
        </p:nvSpPr>
        <p:spPr>
          <a:xfrm>
            <a:off x="1894590" y="4237795"/>
            <a:ext cx="4506210" cy="900262"/>
          </a:xfrm>
          <a:prstGeom prst="ellipse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E10076AD-DE44-FC44-6595-6EF9458F81B8}"/>
              </a:ext>
            </a:extLst>
          </p:cNvPr>
          <p:cNvSpPr/>
          <p:nvPr/>
        </p:nvSpPr>
        <p:spPr>
          <a:xfrm>
            <a:off x="1894590" y="1785257"/>
            <a:ext cx="4277610" cy="900261"/>
          </a:xfrm>
          <a:prstGeom prst="ellipse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1579192" y="0"/>
            <a:ext cx="612808" cy="517939"/>
          </a:xfrm>
        </p:spPr>
        <p:txBody>
          <a:bodyPr/>
          <a:lstStyle/>
          <a:p>
            <a:fld id="{8817526B-B471-4541-ABC6-631404FAB727}" type="slidenum">
              <a:rPr lang="en-IN" sz="2800" smtClean="0"/>
              <a:t>29</a:t>
            </a:fld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915086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C08BA5-32D5-E8FE-F5E0-3F7ACE288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TEAM WORKFLOW</a:t>
            </a:r>
            <a:br>
              <a:rPr lang="en-IN" b="1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553179-02F2-9A2E-D72D-C6DE1DC99F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Approach:</a:t>
            </a:r>
            <a:r>
              <a:rPr lang="en-US" dirty="0"/>
              <a:t> Agile methodology.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Tools:</a:t>
            </a:r>
            <a:r>
              <a:rPr lang="en-US" dirty="0"/>
              <a:t> Jira for task management, Teams and Google Meet for collaboration.</a:t>
            </a:r>
          </a:p>
          <a:p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0092" y="4202101"/>
            <a:ext cx="6245075" cy="468380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3381" y="3429000"/>
            <a:ext cx="2423272" cy="237772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30349" y="3509395"/>
            <a:ext cx="5656729" cy="20129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917026" y="3864805"/>
            <a:ext cx="48415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Eras Medium ITC" panose="020B0602030504020804" pitchFamily="34" charset="0"/>
              </a:rPr>
              <a:t>WEEKLY MEETINGS :</a:t>
            </a:r>
          </a:p>
          <a:p>
            <a:r>
              <a:rPr lang="en-US" sz="3600" b="1" dirty="0">
                <a:solidFill>
                  <a:schemeClr val="bg1"/>
                </a:solidFill>
                <a:latin typeface="Eras Medium ITC" panose="020B0602030504020804" pitchFamily="34" charset="0"/>
              </a:rPr>
              <a:t>THURSDAY , 20:00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11675444" y="-22142"/>
            <a:ext cx="516556" cy="436028"/>
          </a:xfrm>
        </p:spPr>
        <p:txBody>
          <a:bodyPr/>
          <a:lstStyle/>
          <a:p>
            <a:fld id="{8817526B-B471-4541-ABC6-631404FAB727}" type="slidenum">
              <a:rPr lang="en-IN" sz="2800" b="1" smtClean="0"/>
              <a:t>3</a:t>
            </a:fld>
            <a:endParaRPr lang="en-IN" sz="2800" b="1" dirty="0"/>
          </a:p>
        </p:txBody>
      </p:sp>
    </p:spTree>
    <p:extLst>
      <p:ext uri="{BB962C8B-B14F-4D97-AF65-F5344CB8AC3E}">
        <p14:creationId xmlns:p14="http://schemas.microsoft.com/office/powerpoint/2010/main" val="2663059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19FA68-650E-13A2-5FB4-299CE1FFE3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86A743-798D-3FD1-1792-94A4FB20AC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828" y="603463"/>
            <a:ext cx="8596668" cy="1320800"/>
          </a:xfrm>
        </p:spPr>
        <p:txBody>
          <a:bodyPr/>
          <a:lstStyle/>
          <a:p>
            <a:r>
              <a:rPr lang="en-IN" b="1" dirty="0"/>
              <a:t>EVALUATION</a:t>
            </a:r>
            <a:br>
              <a:rPr lang="en-IN" b="1" dirty="0"/>
            </a:br>
            <a:endParaRPr lang="en-IN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B62676BB-206A-5BED-EE1A-9891205F743B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44131" y="1737327"/>
            <a:ext cx="8251874" cy="20826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fontAlgn="base">
              <a:lnSpc>
                <a:spcPct val="100000"/>
              </a:lnSpc>
              <a:buFont typeface="Arial" panose="020B0604020202020204" pitchFamily="34" charset="0"/>
              <a:buChar char="•"/>
              <a:tabLst/>
            </a:pPr>
            <a:r>
              <a:rPr lang="zh-CN" altLang="zh-CN" sz="1600" b="1" dirty="0"/>
              <a:t>Task: Perform multi-dimensional sentiment analysis on text reviews (e.g., delivery, quality, price, packaging, service).</a:t>
            </a:r>
            <a:r>
              <a:rPr lang="en-US" altLang="zh-CN" sz="1600" b="1" dirty="0"/>
              <a:t> </a:t>
            </a:r>
            <a:endParaRPr lang="zh-CN" altLang="zh-CN" sz="1600" b="1" dirty="0"/>
          </a:p>
          <a:p>
            <a:pPr marR="0" lvl="0" fontAlgn="base">
              <a:lnSpc>
                <a:spcPct val="100000"/>
              </a:lnSpc>
              <a:buFont typeface="Arial" panose="020B0604020202020204" pitchFamily="34" charset="0"/>
              <a:buChar char="•"/>
              <a:tabLst/>
            </a:pPr>
            <a:r>
              <a:rPr lang="zh-CN" altLang="zh-CN" sz="1600" b="1" dirty="0"/>
              <a:t>Method:</a:t>
            </a:r>
          </a:p>
          <a:p>
            <a:pPr marR="0" lvl="0" fontAlgn="base">
              <a:lnSpc>
                <a:spcPct val="100000"/>
              </a:lnSpc>
              <a:buFont typeface="Arial" panose="020B0604020202020204" pitchFamily="34" charset="0"/>
              <a:buChar char="•"/>
              <a:tabLst/>
            </a:pPr>
            <a:r>
              <a:rPr lang="zh-CN" altLang="zh-CN" sz="1600" b="1" dirty="0"/>
              <a:t>GPT-2: Classification achieved through fine-tuning.</a:t>
            </a:r>
          </a:p>
          <a:p>
            <a:pPr marR="0" lvl="0" fontAlgn="base">
              <a:lnSpc>
                <a:spcPct val="100000"/>
              </a:lnSpc>
              <a:buFont typeface="Arial" panose="020B0604020202020204" pitchFamily="34" charset="0"/>
              <a:buChar char="•"/>
              <a:tabLst/>
            </a:pPr>
            <a:r>
              <a:rPr lang="zh-CN" altLang="zh-CN" sz="1600" b="1" dirty="0"/>
              <a:t>GPT-4o: Direct analysis via prompt engineering, without additional training.</a:t>
            </a:r>
            <a:endParaRPr lang="en-US" altLang="zh-CN" sz="1600" b="1" dirty="0"/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altLang="zh-CN" sz="1600" b="1" dirty="0"/>
              <a:t>100 reviews with right sentiment tags and text.</a:t>
            </a:r>
            <a:endParaRPr lang="en-US" altLang="en-US" sz="1600" b="1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3ADA24-6940-3211-FC48-FE172577D0F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9058" y="4202100"/>
            <a:ext cx="6244801" cy="46836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1508661" y="0"/>
            <a:ext cx="683339" cy="365125"/>
          </a:xfrm>
        </p:spPr>
        <p:txBody>
          <a:bodyPr/>
          <a:lstStyle/>
          <a:p>
            <a:fld id="{8817526B-B471-4541-ABC6-631404FAB727}" type="slidenum">
              <a:rPr lang="en-IN" sz="2800" b="1" smtClean="0"/>
              <a:t>30</a:t>
            </a:fld>
            <a:endParaRPr lang="en-IN" sz="2800" b="1" dirty="0"/>
          </a:p>
        </p:txBody>
      </p:sp>
    </p:spTree>
    <p:extLst>
      <p:ext uri="{BB962C8B-B14F-4D97-AF65-F5344CB8AC3E}">
        <p14:creationId xmlns:p14="http://schemas.microsoft.com/office/powerpoint/2010/main" val="683111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219937-EB2E-74BF-31C6-CE6EF95135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958B96-A50D-088E-EEE8-7CCC0AAF50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828" y="603463"/>
            <a:ext cx="8596668" cy="1320800"/>
          </a:xfrm>
        </p:spPr>
        <p:txBody>
          <a:bodyPr/>
          <a:lstStyle/>
          <a:p>
            <a:r>
              <a:rPr lang="en-IN" b="1" dirty="0"/>
              <a:t>EVALUATION</a:t>
            </a:r>
            <a:br>
              <a:rPr lang="en-IN" b="1" dirty="0"/>
            </a:b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951C56-E9DF-3508-B238-E4B710A3078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0648" y="4173296"/>
            <a:ext cx="6244801" cy="4683600"/>
          </a:xfrm>
          <a:prstGeom prst="rect">
            <a:avLst/>
          </a:prstGeom>
        </p:spPr>
      </p:pic>
      <p:sp>
        <p:nvSpPr>
          <p:cNvPr id="11" name="Rectangle 2">
            <a:extLst>
              <a:ext uri="{FF2B5EF4-FFF2-40B4-BE49-F238E27FC236}">
                <a16:creationId xmlns:a16="http://schemas.microsoft.com/office/drawing/2014/main" id="{9F13C888-9321-D9D5-6ED0-59EF726059A2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324559" y="1858112"/>
            <a:ext cx="9050518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fontAlgn="base">
              <a:lnSpc>
                <a:spcPct val="100000"/>
              </a:lnSpc>
              <a:buFont typeface="Arial" panose="020B0604020202020204" pitchFamily="34" charset="0"/>
              <a:buChar char="•"/>
              <a:tabLst/>
            </a:pPr>
            <a:r>
              <a:rPr lang="en-US" altLang="zh-CN" b="1" dirty="0"/>
              <a:t>Conclusion:GPT-4o outperforms GPT-2 with higher accuracy and better context understanding, making it ideal for multi-dimensional sentiment analysis.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lang="en-US" altLang="en-US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074" name="Picture 2" descr="羅賓復仇記！經典迷因「蝙蝠俠掌摑羅賓」在粉絲創作下有了驚人後續…… | SCREEN FANDOM - 歐美娛樂癮迷！">
            <a:extLst>
              <a:ext uri="{FF2B5EF4-FFF2-40B4-BE49-F238E27FC236}">
                <a16:creationId xmlns:a16="http://schemas.microsoft.com/office/drawing/2014/main" id="{BFE419F0-68E7-05F5-2257-FF3B3F6DCC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9222" y="3154401"/>
            <a:ext cx="3757273" cy="1881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751E80D8-CF96-8602-44CF-61E741AF28F4}"/>
              </a:ext>
            </a:extLst>
          </p:cNvPr>
          <p:cNvSpPr txBox="1"/>
          <p:nvPr/>
        </p:nvSpPr>
        <p:spPr>
          <a:xfrm>
            <a:off x="7024647" y="3518879"/>
            <a:ext cx="1004553" cy="366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GPT4o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48F35D4-9248-6744-C9C0-572AFD2AC7FD}"/>
              </a:ext>
            </a:extLst>
          </p:cNvPr>
          <p:cNvSpPr txBox="1"/>
          <p:nvPr/>
        </p:nvSpPr>
        <p:spPr>
          <a:xfrm>
            <a:off x="6020094" y="3989857"/>
            <a:ext cx="1004553" cy="366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GPT2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14" name="图片 13" descr="图表, 条形图&#10;&#10;AI 生成的内容可能不正确。">
            <a:extLst>
              <a:ext uri="{FF2B5EF4-FFF2-40B4-BE49-F238E27FC236}">
                <a16:creationId xmlns:a16="http://schemas.microsoft.com/office/drawing/2014/main" id="{A3E481A5-BA87-9583-5CB0-FC20522670D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804" y="2923997"/>
            <a:ext cx="4275549" cy="2549343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1508661" y="0"/>
            <a:ext cx="683339" cy="365125"/>
          </a:xfrm>
        </p:spPr>
        <p:txBody>
          <a:bodyPr/>
          <a:lstStyle/>
          <a:p>
            <a:fld id="{8817526B-B471-4541-ABC6-631404FAB727}" type="slidenum">
              <a:rPr lang="en-IN" sz="2800" b="1" smtClean="0"/>
              <a:t>31</a:t>
            </a:fld>
            <a:endParaRPr lang="en-IN" sz="2800" b="1" dirty="0"/>
          </a:p>
        </p:txBody>
      </p:sp>
    </p:spTree>
    <p:extLst>
      <p:ext uri="{BB962C8B-B14F-4D97-AF65-F5344CB8AC3E}">
        <p14:creationId xmlns:p14="http://schemas.microsoft.com/office/powerpoint/2010/main" val="3101643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A4527-C105-6D15-4197-178AC3F14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solidFill>
                  <a:srgbClr val="92D050"/>
                </a:solidFill>
              </a:rPr>
              <a:t>CHALLENGES</a:t>
            </a:r>
            <a:br>
              <a:rPr lang="en-IN" b="1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DE6EC9-2A07-7AE2-8D8F-390AEE8C90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380660"/>
            <a:ext cx="8596668" cy="3880773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en-US" dirty="0"/>
              <a:t>Limited aspects.</a:t>
            </a:r>
          </a:p>
          <a:p>
            <a:pPr>
              <a:buFont typeface="+mj-lt"/>
              <a:buAutoNum type="arabicPeriod"/>
            </a:pPr>
            <a:r>
              <a:rPr lang="en-US" dirty="0"/>
              <a:t>Cost of advanced models.</a:t>
            </a:r>
            <a:endParaRPr lang="en-IN" dirty="0"/>
          </a:p>
          <a:p>
            <a:pPr>
              <a:buFont typeface="+mj-lt"/>
              <a:buAutoNum type="arabicPeriod"/>
            </a:pPr>
            <a:r>
              <a:rPr lang="en-IN" dirty="0"/>
              <a:t>Lack of good open source model.</a:t>
            </a:r>
            <a:endParaRPr lang="en-US" dirty="0"/>
          </a:p>
          <a:p>
            <a:pPr>
              <a:buFont typeface="+mj-lt"/>
              <a:buAutoNum type="arabicPeriod"/>
            </a:pPr>
            <a:endParaRPr lang="en-IN" dirty="0"/>
          </a:p>
          <a:p>
            <a:pPr marL="0" indent="0">
              <a:buNone/>
            </a:pPr>
            <a:r>
              <a:rPr lang="en-IN" sz="3600" b="1" dirty="0">
                <a:solidFill>
                  <a:srgbClr val="92D050"/>
                </a:solidFill>
              </a:rPr>
              <a:t>CONSTRAINTS</a:t>
            </a:r>
          </a:p>
          <a:p>
            <a:r>
              <a:rPr lang="en-US" b="1" dirty="0"/>
              <a:t>Model Cost:</a:t>
            </a:r>
            <a:r>
              <a:rPr lang="en-US" dirty="0"/>
              <a:t> Budget limitations for paid tools/models and hardware models.</a:t>
            </a:r>
          </a:p>
          <a:p>
            <a:pPr marL="0" indent="0">
              <a:buNone/>
            </a:pPr>
            <a:endParaRPr lang="en-US" sz="3600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5927" y="4199939"/>
            <a:ext cx="6244800" cy="46836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508661" y="0"/>
            <a:ext cx="683339" cy="365125"/>
          </a:xfrm>
        </p:spPr>
        <p:txBody>
          <a:bodyPr/>
          <a:lstStyle/>
          <a:p>
            <a:fld id="{8817526B-B471-4541-ABC6-631404FAB727}" type="slidenum">
              <a:rPr lang="en-IN" sz="2800" b="1" smtClean="0">
                <a:solidFill>
                  <a:schemeClr val="accent2"/>
                </a:solidFill>
              </a:rPr>
              <a:t>32</a:t>
            </a:fld>
            <a:endParaRPr lang="en-IN" sz="28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5560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A1F8FF-C5F9-2D33-7804-1F0CA4855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FUTURE IMPROVEMENTS</a:t>
            </a:r>
            <a:br>
              <a:rPr lang="en-IN" b="1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C38C7B-5257-244F-4536-988CC93516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en-US" dirty="0"/>
              <a:t>Cover more aspects.</a:t>
            </a:r>
          </a:p>
          <a:p>
            <a:pPr>
              <a:buFont typeface="+mj-lt"/>
              <a:buAutoNum type="arabicPeriod"/>
            </a:pPr>
            <a:r>
              <a:rPr lang="en-US" dirty="0"/>
              <a:t>Add multilingual support.</a:t>
            </a:r>
          </a:p>
          <a:p>
            <a:pPr>
              <a:buFont typeface="+mj-lt"/>
              <a:buAutoNum type="arabicPeriod"/>
            </a:pPr>
            <a:r>
              <a:rPr lang="en-US" dirty="0"/>
              <a:t>Integrate live sentiment updates.</a:t>
            </a:r>
          </a:p>
          <a:p>
            <a:pPr>
              <a:buFont typeface="+mj-lt"/>
              <a:buAutoNum type="arabicPeriod"/>
            </a:pPr>
            <a:r>
              <a:rPr lang="en-US" dirty="0"/>
              <a:t>Explore cost-effective model alternatives.</a:t>
            </a:r>
          </a:p>
          <a:p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1129" y="4202181"/>
            <a:ext cx="6244800" cy="46836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508661" y="0"/>
            <a:ext cx="683339" cy="365125"/>
          </a:xfrm>
        </p:spPr>
        <p:txBody>
          <a:bodyPr/>
          <a:lstStyle/>
          <a:p>
            <a:fld id="{8817526B-B471-4541-ABC6-631404FAB727}" type="slidenum">
              <a:rPr lang="en-IN" sz="2800" b="1" smtClean="0"/>
              <a:t>33</a:t>
            </a:fld>
            <a:endParaRPr lang="en-IN" sz="2800" b="1" dirty="0"/>
          </a:p>
        </p:txBody>
      </p:sp>
    </p:spTree>
    <p:extLst>
      <p:ext uri="{BB962C8B-B14F-4D97-AF65-F5344CB8AC3E}">
        <p14:creationId xmlns:p14="http://schemas.microsoft.com/office/powerpoint/2010/main" val="637922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C44FA-A7CC-F803-159A-5091039592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LESSONS LEARNED</a:t>
            </a:r>
            <a:br>
              <a:rPr lang="en-IN" b="1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E4172B-3C0F-F90E-C353-F57EE7914B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en-US" dirty="0"/>
              <a:t>Challenges of balancing cost and model efficiency.</a:t>
            </a:r>
            <a:endParaRPr lang="en-IN" dirty="0"/>
          </a:p>
          <a:p>
            <a:pPr>
              <a:buFont typeface="+mj-lt"/>
              <a:buAutoNum type="arabicPeriod"/>
            </a:pPr>
            <a:r>
              <a:rPr lang="en-IN" dirty="0"/>
              <a:t>Model Selection and Fine Tuning</a:t>
            </a:r>
          </a:p>
          <a:p>
            <a:pPr>
              <a:buFont typeface="+mj-lt"/>
              <a:buAutoNum type="arabicPeriod"/>
            </a:pPr>
            <a:r>
              <a:rPr lang="en-IN" dirty="0"/>
              <a:t>Team Work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0091" y="4202179"/>
            <a:ext cx="6244800" cy="46836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508661" y="0"/>
            <a:ext cx="683339" cy="365125"/>
          </a:xfrm>
        </p:spPr>
        <p:txBody>
          <a:bodyPr/>
          <a:lstStyle/>
          <a:p>
            <a:fld id="{8817526B-B471-4541-ABC6-631404FAB727}" type="slidenum">
              <a:rPr lang="en-IN" sz="2800" b="1" smtClean="0"/>
              <a:t>34</a:t>
            </a:fld>
            <a:endParaRPr lang="en-IN" sz="2800" b="1" dirty="0"/>
          </a:p>
        </p:txBody>
      </p:sp>
    </p:spTree>
    <p:extLst>
      <p:ext uri="{BB962C8B-B14F-4D97-AF65-F5344CB8AC3E}">
        <p14:creationId xmlns:p14="http://schemas.microsoft.com/office/powerpoint/2010/main" val="2470339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C23880-CA63-4E76-A607-EF0D4CE6B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THANK YOU!</a:t>
            </a:r>
            <a:br>
              <a:rPr lang="en-IN" b="1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77350B-A7AB-3886-0BDE-A337B7F76B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Thank you for your attention!</a:t>
            </a:r>
          </a:p>
          <a:p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3268" y="1930400"/>
            <a:ext cx="6244800" cy="468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176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0643CB-214B-D0F2-ADF6-1B0E27805B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068591-05B5-EEE6-14A6-123CD9DF5B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36318"/>
            <a:ext cx="8596668" cy="3880773"/>
          </a:xfrm>
        </p:spPr>
        <p:txBody>
          <a:bodyPr>
            <a:normAutofit lnSpcReduction="10000"/>
          </a:bodyPr>
          <a:lstStyle/>
          <a:p>
            <a:pPr>
              <a:buFont typeface="+mj-lt"/>
              <a:buAutoNum type="arabicPeriod"/>
            </a:pPr>
            <a:r>
              <a:rPr lang="en-US" dirty="0"/>
              <a:t>Problem Statement</a:t>
            </a:r>
          </a:p>
          <a:p>
            <a:pPr>
              <a:buFont typeface="+mj-lt"/>
              <a:buAutoNum type="arabicPeriod"/>
            </a:pPr>
            <a:r>
              <a:rPr lang="en-US" dirty="0"/>
              <a:t>Solution</a:t>
            </a:r>
          </a:p>
          <a:p>
            <a:pPr>
              <a:buFont typeface="+mj-lt"/>
              <a:buAutoNum type="arabicPeriod"/>
            </a:pPr>
            <a:r>
              <a:rPr lang="en-US" dirty="0"/>
              <a:t>Users</a:t>
            </a:r>
          </a:p>
          <a:p>
            <a:pPr>
              <a:buFont typeface="+mj-lt"/>
              <a:buAutoNum type="arabicPeriod"/>
            </a:pPr>
            <a:r>
              <a:rPr lang="en-US" dirty="0"/>
              <a:t>Technology Stack</a:t>
            </a:r>
          </a:p>
          <a:p>
            <a:pPr>
              <a:buFont typeface="+mj-lt"/>
              <a:buAutoNum type="arabicPeriod"/>
            </a:pPr>
            <a:r>
              <a:rPr lang="en-US" dirty="0"/>
              <a:t>Success Criteria</a:t>
            </a:r>
          </a:p>
          <a:p>
            <a:pPr>
              <a:buFont typeface="+mj-lt"/>
              <a:buAutoNum type="arabicPeriod"/>
            </a:pPr>
            <a:r>
              <a:rPr lang="en-US" dirty="0"/>
              <a:t>Machine Learning Pipeline</a:t>
            </a:r>
          </a:p>
          <a:p>
            <a:pPr>
              <a:buFont typeface="+mj-lt"/>
              <a:buAutoNum type="arabicPeriod"/>
            </a:pPr>
            <a:r>
              <a:rPr lang="en-US" dirty="0"/>
              <a:t>Demo</a:t>
            </a:r>
          </a:p>
          <a:p>
            <a:pPr>
              <a:buFont typeface="+mj-lt"/>
              <a:buAutoNum type="arabicPeriod"/>
            </a:pPr>
            <a:r>
              <a:rPr lang="en-US" dirty="0"/>
              <a:t>Challenges and Constraints</a:t>
            </a:r>
          </a:p>
          <a:p>
            <a:pPr>
              <a:buFont typeface="+mj-lt"/>
              <a:buAutoNum type="arabicPeriod"/>
            </a:pPr>
            <a:r>
              <a:rPr lang="en-US" dirty="0"/>
              <a:t>Future Improvements</a:t>
            </a:r>
          </a:p>
          <a:p>
            <a:pPr>
              <a:buFont typeface="+mj-lt"/>
              <a:buAutoNum type="arabicPeriod"/>
            </a:pPr>
            <a:r>
              <a:rPr lang="en-US" dirty="0"/>
              <a:t>Conclusion</a:t>
            </a:r>
          </a:p>
          <a:p>
            <a:endParaRPr lang="en-IN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F052BEB2-ED89-BD71-F659-A4519BF6EA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5988" y="3010344"/>
            <a:ext cx="5391646" cy="300674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7304" y="4202100"/>
            <a:ext cx="6244800" cy="46836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508661" y="0"/>
            <a:ext cx="683339" cy="365125"/>
          </a:xfrm>
        </p:spPr>
        <p:txBody>
          <a:bodyPr/>
          <a:lstStyle/>
          <a:p>
            <a:fld id="{8817526B-B471-4541-ABC6-631404FAB727}" type="slidenum">
              <a:rPr lang="en-IN" sz="2800" b="1" smtClean="0"/>
              <a:t>4</a:t>
            </a:fld>
            <a:endParaRPr lang="en-IN" sz="2800" b="1" dirty="0"/>
          </a:p>
        </p:txBody>
      </p:sp>
    </p:spTree>
    <p:extLst>
      <p:ext uri="{BB962C8B-B14F-4D97-AF65-F5344CB8AC3E}">
        <p14:creationId xmlns:p14="http://schemas.microsoft.com/office/powerpoint/2010/main" val="4277631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FC473B-8850-A038-86B3-9F4145FD6D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4917" y="2636363"/>
            <a:ext cx="8596668" cy="1320800"/>
          </a:xfrm>
        </p:spPr>
        <p:txBody>
          <a:bodyPr/>
          <a:lstStyle/>
          <a:p>
            <a:pPr algn="ctr"/>
            <a:r>
              <a:rPr lang="en-US" dirty="0"/>
              <a:t>Story Time </a:t>
            </a:r>
            <a:endParaRPr lang="en-IN" dirty="0"/>
          </a:p>
        </p:txBody>
      </p:sp>
      <p:sp>
        <p:nvSpPr>
          <p:cNvPr id="3" name="Slide Number Placeholder 7">
            <a:extLst>
              <a:ext uri="{FF2B5EF4-FFF2-40B4-BE49-F238E27FC236}">
                <a16:creationId xmlns:a16="http://schemas.microsoft.com/office/drawing/2014/main" id="{9DA7909A-D422-83BD-5EF6-7B439AD46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75444" y="-22142"/>
            <a:ext cx="516556" cy="436028"/>
          </a:xfrm>
        </p:spPr>
        <p:txBody>
          <a:bodyPr/>
          <a:lstStyle/>
          <a:p>
            <a:fld id="{8817526B-B471-4541-ABC6-631404FAB727}" type="slidenum">
              <a:rPr lang="en-IN" sz="2800" b="1" smtClean="0">
                <a:solidFill>
                  <a:schemeClr val="bg1"/>
                </a:solidFill>
              </a:rPr>
              <a:t>5</a:t>
            </a:fld>
            <a:endParaRPr lang="en-IN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6644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BC0E5D-53FA-547A-9075-8BFA526F7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2269" y="828094"/>
            <a:ext cx="8596668" cy="1320800"/>
          </a:xfrm>
        </p:spPr>
        <p:txBody>
          <a:bodyPr/>
          <a:lstStyle/>
          <a:p>
            <a:r>
              <a:rPr lang="en-IN" b="1" dirty="0"/>
              <a:t>PROBLEM STATEMENT</a:t>
            </a:r>
            <a:br>
              <a:rPr lang="en-IN" b="1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234247-15C7-2179-FC5F-4EA0899753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2269" y="2325881"/>
            <a:ext cx="8561733" cy="3899489"/>
          </a:xfrm>
        </p:spPr>
        <p:txBody>
          <a:bodyPr>
            <a:normAutofit/>
          </a:bodyPr>
          <a:lstStyle/>
          <a:p>
            <a:r>
              <a:rPr lang="en-GB" dirty="0"/>
              <a:t>DIFFICULT</a:t>
            </a:r>
          </a:p>
          <a:p>
            <a:pPr lvl="1"/>
            <a:r>
              <a:rPr lang="en-US" dirty="0"/>
              <a:t>Insights into specific aspects like quality or delivery are hard to gather</a:t>
            </a:r>
            <a:endParaRPr lang="en-GB" dirty="0"/>
          </a:p>
          <a:p>
            <a:r>
              <a:rPr lang="en-GB" dirty="0"/>
              <a:t>TIME CONSUMING</a:t>
            </a:r>
          </a:p>
          <a:p>
            <a:pPr lvl="1"/>
            <a:r>
              <a:rPr lang="en-GB" dirty="0"/>
              <a:t>Time consuming activity to analyse the reviews manually</a:t>
            </a:r>
          </a:p>
          <a:p>
            <a:r>
              <a:rPr lang="en-GB" dirty="0"/>
              <a:t>HIGH COST</a:t>
            </a:r>
          </a:p>
          <a:p>
            <a:pPr lvl="1"/>
            <a:r>
              <a:rPr lang="en-US" dirty="0"/>
              <a:t>Loss of productivity costing businesses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8A5607-81E7-C0D7-5E4C-C0F2F502F1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3688" y="3215694"/>
            <a:ext cx="2753092" cy="276675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6793" y="4203419"/>
            <a:ext cx="6244800" cy="46836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675444" y="-19250"/>
            <a:ext cx="516556" cy="404261"/>
          </a:xfrm>
        </p:spPr>
        <p:txBody>
          <a:bodyPr/>
          <a:lstStyle/>
          <a:p>
            <a:fld id="{8817526B-B471-4541-ABC6-631404FAB727}" type="slidenum">
              <a:rPr lang="en-IN" sz="2800" b="1" smtClean="0"/>
              <a:t>6</a:t>
            </a:fld>
            <a:endParaRPr lang="en-IN" sz="2800" b="1" dirty="0"/>
          </a:p>
        </p:txBody>
      </p:sp>
    </p:spTree>
    <p:extLst>
      <p:ext uri="{BB962C8B-B14F-4D97-AF65-F5344CB8AC3E}">
        <p14:creationId xmlns:p14="http://schemas.microsoft.com/office/powerpoint/2010/main" val="1099579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827814" y="534360"/>
            <a:ext cx="8610600" cy="27699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accent1"/>
                </a:solidFill>
              </a:rPr>
              <a:t>CHALLENGES: </a:t>
            </a:r>
          </a:p>
          <a:p>
            <a:endParaRPr lang="en-US" sz="2400" b="1" dirty="0">
              <a:solidFill>
                <a:schemeClr val="accent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Business owners don’t have time to analyze all customer reviews.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r>
              <a:rPr lang="en-US" sz="3600" b="1" dirty="0">
                <a:solidFill>
                  <a:schemeClr val="accent1"/>
                </a:solidFill>
              </a:rPr>
              <a:t>IMPACT: </a:t>
            </a:r>
          </a:p>
          <a:p>
            <a:endParaRPr lang="en-US" sz="2400" b="1" dirty="0">
              <a:solidFill>
                <a:schemeClr val="accent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Customer feedback are hard to get which leads to missed opportunities.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6489" y="4195482"/>
            <a:ext cx="6241453" cy="46836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1636943" y="1"/>
            <a:ext cx="555058" cy="385010"/>
          </a:xfrm>
        </p:spPr>
        <p:txBody>
          <a:bodyPr/>
          <a:lstStyle/>
          <a:p>
            <a:fld id="{8817526B-B471-4541-ABC6-631404FAB727}" type="slidenum">
              <a:rPr lang="en-IN" sz="2800" smtClean="0"/>
              <a:t>7</a:t>
            </a:fld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643645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815789" y="1483646"/>
            <a:ext cx="7767638" cy="1647825"/>
          </a:xfrm>
        </p:spPr>
        <p:txBody>
          <a:bodyPr>
            <a:noAutofit/>
          </a:bodyPr>
          <a:lstStyle/>
          <a:p>
            <a:r>
              <a:rPr lang="en-GB" b="1" dirty="0"/>
              <a:t>ONE SOLUTION TO</a:t>
            </a:r>
            <a:br>
              <a:rPr lang="en-GB" b="1" dirty="0"/>
            </a:br>
            <a:r>
              <a:rPr lang="en-GB" b="1" dirty="0"/>
              <a:t>				RULE THEM ALL</a:t>
            </a:r>
            <a:endParaRPr lang="en-US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3720" y="4376690"/>
            <a:ext cx="5518771" cy="413907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A9BBE3C-121E-E07F-EA46-EDF508D20A5F}"/>
              </a:ext>
            </a:extLst>
          </p:cNvPr>
          <p:cNvSpPr txBox="1"/>
          <p:nvPr/>
        </p:nvSpPr>
        <p:spPr>
          <a:xfrm>
            <a:off x="6096000" y="4360110"/>
            <a:ext cx="61368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E76618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-Neural Insight</a:t>
            </a:r>
            <a:endParaRPr kumimoji="0" lang="en-IN" sz="4000" b="0" i="0" u="none" strike="noStrike" kern="1200" cap="none" spc="0" normalizeH="0" baseline="0" noProof="0" dirty="0">
              <a:ln>
                <a:noFill/>
              </a:ln>
              <a:solidFill>
                <a:srgbClr val="E76618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B6E9AB-2756-383C-56E3-77258E2137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079" y="494116"/>
            <a:ext cx="5807499" cy="348449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733CF2E-D950-1C0B-3F01-0F401BD5B88D}"/>
              </a:ext>
            </a:extLst>
          </p:cNvPr>
          <p:cNvSpPr txBox="1"/>
          <p:nvPr/>
        </p:nvSpPr>
        <p:spPr>
          <a:xfrm>
            <a:off x="222411" y="2430641"/>
            <a:ext cx="59671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highlight>
                  <a:srgbClr val="800000"/>
                </a:highlight>
                <a:uLnTx/>
                <a:uFillTx/>
                <a:latin typeface="Sitka Heading" pitchFamily="2" charset="0"/>
              </a:rPr>
              <a:t>Solution To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C0C0C0"/>
                </a:highlight>
                <a:uLnTx/>
                <a:uFillTx/>
                <a:latin typeface="Trebuchet MS" panose="020B0603020202020204"/>
                <a:ea typeface="+mn-ea"/>
                <a:cs typeface="+mn-cs"/>
              </a:rPr>
              <a:t>  </a:t>
            </a:r>
            <a:endParaRPr kumimoji="0" lang="en-IN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highlight>
                <a:srgbClr val="C0C0C0"/>
              </a:highlight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4" name="Slide Number Placeholder 7">
            <a:extLst>
              <a:ext uri="{FF2B5EF4-FFF2-40B4-BE49-F238E27FC236}">
                <a16:creationId xmlns:a16="http://schemas.microsoft.com/office/drawing/2014/main" id="{04C14F6E-1C9C-7A8F-BB29-54CBF1B48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75444" y="-22142"/>
            <a:ext cx="516556" cy="436028"/>
          </a:xfrm>
        </p:spPr>
        <p:txBody>
          <a:bodyPr/>
          <a:lstStyle/>
          <a:p>
            <a:fld id="{8817526B-B471-4541-ABC6-631404FAB727}" type="slidenum">
              <a:rPr lang="en-IN" sz="2800" b="1" smtClean="0">
                <a:solidFill>
                  <a:schemeClr val="bg1"/>
                </a:solidFill>
              </a:rPr>
              <a:t>8</a:t>
            </a:fld>
            <a:endParaRPr lang="en-IN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7598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14274"/>
            <a:ext cx="8596668" cy="1320800"/>
          </a:xfrm>
        </p:spPr>
        <p:txBody>
          <a:bodyPr/>
          <a:lstStyle/>
          <a:p>
            <a:br>
              <a:rPr lang="en-IN" b="1" dirty="0"/>
            </a:br>
            <a:r>
              <a:rPr lang="en-IN" b="1" dirty="0"/>
              <a:t>SENTIMENT ANALYSIS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534531"/>
            <a:ext cx="9101933" cy="3741836"/>
          </a:xfrm>
        </p:spPr>
        <p:txBody>
          <a:bodyPr/>
          <a:lstStyle/>
          <a:p>
            <a:pPr marL="457200" lvl="1" indent="0">
              <a:buNone/>
            </a:pPr>
            <a:r>
              <a:rPr lang="en-US" sz="2000" dirty="0"/>
              <a:t>Sentiment analysis, also known as opinion mining, involves analyzing and classifying opinions, emotions, or attitudes expressed in written language into categories like positive, negative, or neutral.</a:t>
            </a:r>
          </a:p>
          <a:p>
            <a:pPr marL="457200" lvl="1" indent="0">
              <a:buNone/>
            </a:pPr>
            <a:endParaRPr lang="en-U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6866" y="4200960"/>
            <a:ext cx="6244801" cy="4683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2285" y="3511499"/>
            <a:ext cx="3546765" cy="2658776"/>
          </a:xfrm>
          <a:prstGeom prst="rect">
            <a:avLst/>
          </a:prstGeom>
          <a:effectLst>
            <a:glow rad="101600">
              <a:schemeClr val="accent3">
                <a:alpha val="60000"/>
              </a:schemeClr>
            </a:glow>
          </a:effec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7526B-B471-4541-ABC6-631404FAB727}" type="slidenum">
              <a:rPr lang="en-IN" smtClean="0"/>
              <a:t>9</a:t>
            </a:fld>
            <a:endParaRPr lang="en-IN"/>
          </a:p>
        </p:txBody>
      </p:sp>
      <p:sp>
        <p:nvSpPr>
          <p:cNvPr id="8" name="TextBox 7"/>
          <p:cNvSpPr txBox="1"/>
          <p:nvPr/>
        </p:nvSpPr>
        <p:spPr>
          <a:xfrm>
            <a:off x="11685069" y="0"/>
            <a:ext cx="5069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b="1" dirty="0">
                <a:solidFill>
                  <a:schemeClr val="bg1"/>
                </a:solidFill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575757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1_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3.xml><?xml version="1.0" encoding="utf-8"?>
<a:theme xmlns:a="http://schemas.openxmlformats.org/drawingml/2006/main" name="2_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8009</TotalTime>
  <Words>1177</Words>
  <Application>Microsoft Macintosh PowerPoint</Application>
  <PresentationFormat>Widescreen</PresentationFormat>
  <Paragraphs>218</Paragraphs>
  <Slides>35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35</vt:i4>
      </vt:variant>
    </vt:vector>
  </HeadingPairs>
  <TitlesOfParts>
    <vt:vector size="45" baseType="lpstr">
      <vt:lpstr>Arial</vt:lpstr>
      <vt:lpstr>Calibri</vt:lpstr>
      <vt:lpstr>Eras Medium ITC</vt:lpstr>
      <vt:lpstr>Sitka Heading</vt:lpstr>
      <vt:lpstr>Trebuchet MS</vt:lpstr>
      <vt:lpstr>Wingdings</vt:lpstr>
      <vt:lpstr>Wingdings 3</vt:lpstr>
      <vt:lpstr>1_Facet</vt:lpstr>
      <vt:lpstr>Facet</vt:lpstr>
      <vt:lpstr>2_Facet</vt:lpstr>
      <vt:lpstr>SENTIMENT ANALYSIS </vt:lpstr>
      <vt:lpstr>PowerPoint Presentation</vt:lpstr>
      <vt:lpstr>TEAM WORKFLOW </vt:lpstr>
      <vt:lpstr>OUTLINE</vt:lpstr>
      <vt:lpstr>Story Time </vt:lpstr>
      <vt:lpstr>PROBLEM STATEMENT </vt:lpstr>
      <vt:lpstr>PowerPoint Presentation</vt:lpstr>
      <vt:lpstr>ONE SOLUTION TO     RULE THEM ALL</vt:lpstr>
      <vt:lpstr> SENTIMENT ANALYSIS</vt:lpstr>
      <vt:lpstr>SENTIMENT ANALYSIS OVERVIEW </vt:lpstr>
      <vt:lpstr>Solution </vt:lpstr>
      <vt:lpstr>PowerPoint Presentation</vt:lpstr>
      <vt:lpstr>PowerPoint Presentation</vt:lpstr>
      <vt:lpstr>  TARGET USERS</vt:lpstr>
      <vt:lpstr>TECHNOLOGY STACK </vt:lpstr>
      <vt:lpstr>FEATURE 1:  ASPECT BASED SENTIMENT ANALYSIS</vt:lpstr>
      <vt:lpstr>FEATURE 2: REVIEW SUMMARIZATION</vt:lpstr>
      <vt:lpstr>ADVANTAGES</vt:lpstr>
      <vt:lpstr>RESULTS </vt:lpstr>
      <vt:lpstr>DATA PROCESSING PIPELINE (Outline) </vt:lpstr>
      <vt:lpstr>DATA COLLECTION AND PREPARATION  </vt:lpstr>
      <vt:lpstr>DATA COLLECTION AND PREPARATION </vt:lpstr>
      <vt:lpstr>DATA COLLECTION AND PREPARATION </vt:lpstr>
      <vt:lpstr>DATA COLLECTION AND PREPARATION </vt:lpstr>
      <vt:lpstr>DATA COLLECTION AND PREPARATION </vt:lpstr>
      <vt:lpstr>EXPLORATORY DATA ANALYSIS </vt:lpstr>
      <vt:lpstr>MODEL SELECTION </vt:lpstr>
      <vt:lpstr>PowerPoint Presentation</vt:lpstr>
      <vt:lpstr>PowerPoint Presentation</vt:lpstr>
      <vt:lpstr>EVALUATION </vt:lpstr>
      <vt:lpstr>EVALUATION </vt:lpstr>
      <vt:lpstr>CHALLENGES </vt:lpstr>
      <vt:lpstr>FUTURE IMPROVEMENTS </vt:lpstr>
      <vt:lpstr>LESSONS LEARNED </vt:lpstr>
      <vt:lpstr>THANK YOU!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SENTIMENT ANALYSIS</dc:title>
  <dc:creator>Shraddha Mohanty</dc:creator>
  <cp:lastModifiedBy>Pritesh Soni</cp:lastModifiedBy>
  <cp:revision>106</cp:revision>
  <dcterms:created xsi:type="dcterms:W3CDTF">2025-01-26T12:15:20Z</dcterms:created>
  <dcterms:modified xsi:type="dcterms:W3CDTF">2025-02-10T08:15:18Z</dcterms:modified>
</cp:coreProperties>
</file>